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2"/>
  </p:notesMasterIdLst>
  <p:handoutMasterIdLst>
    <p:handoutMasterId r:id="rId53"/>
  </p:handoutMasterIdLst>
  <p:sldIdLst>
    <p:sldId id="302" r:id="rId2"/>
    <p:sldId id="258" r:id="rId3"/>
    <p:sldId id="399" r:id="rId4"/>
    <p:sldId id="489" r:id="rId5"/>
    <p:sldId id="490" r:id="rId6"/>
    <p:sldId id="491" r:id="rId7"/>
    <p:sldId id="504" r:id="rId8"/>
    <p:sldId id="505" r:id="rId9"/>
    <p:sldId id="506" r:id="rId10"/>
    <p:sldId id="492" r:id="rId11"/>
    <p:sldId id="507" r:id="rId12"/>
    <p:sldId id="508" r:id="rId13"/>
    <p:sldId id="493" r:id="rId14"/>
    <p:sldId id="494" r:id="rId15"/>
    <p:sldId id="495" r:id="rId16"/>
    <p:sldId id="496" r:id="rId17"/>
    <p:sldId id="509" r:id="rId18"/>
    <p:sldId id="510" r:id="rId19"/>
    <p:sldId id="497" r:id="rId20"/>
    <p:sldId id="498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35" r:id="rId32"/>
    <p:sldId id="536" r:id="rId33"/>
    <p:sldId id="537" r:id="rId34"/>
    <p:sldId id="538" r:id="rId35"/>
    <p:sldId id="539" r:id="rId36"/>
    <p:sldId id="540" r:id="rId37"/>
    <p:sldId id="521" r:id="rId38"/>
    <p:sldId id="522" r:id="rId39"/>
    <p:sldId id="541" r:id="rId40"/>
    <p:sldId id="542" r:id="rId41"/>
    <p:sldId id="543" r:id="rId42"/>
    <p:sldId id="544" r:id="rId43"/>
    <p:sldId id="545" r:id="rId44"/>
    <p:sldId id="546" r:id="rId45"/>
    <p:sldId id="547" r:id="rId46"/>
    <p:sldId id="548" r:id="rId47"/>
    <p:sldId id="549" r:id="rId48"/>
    <p:sldId id="550" r:id="rId49"/>
    <p:sldId id="523" r:id="rId50"/>
    <p:sldId id="330" r:id="rId51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 varScale="1">
        <p:scale>
          <a:sx n="111" d="100"/>
          <a:sy n="111" d="100"/>
        </p:scale>
        <p:origin x="-1794" y="-78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/50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웹 사이트 분석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3004386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성별을 고려하여 기획한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타깃 설정은 사이트의 방향성을 더욱 분명하게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사이트의 기준을 정해주는 중요한 작업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성별에 있어 여성이 남성보다 색감과 시각적 요소에 민감한 편이므로 정확한 성향을 파악하여 적합한 화면을 제공해야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남성과 여성은 사고 방식 및 근본적인 성향이 다르므로 이를 고려하여 디자인해야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감성적인 측면에 만족할 수 있도록 친근한 요소를 사용하여 화면을 제공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4-4] </a:t>
            </a:r>
            <a:r>
              <a:rPr lang="ko-KR" altLang="en-US" sz="1500" dirty="0" smtClean="0"/>
              <a:t>여성을 위한 웹 사이트</a:t>
            </a:r>
            <a:endParaRPr lang="en-US" altLang="ko-KR" sz="15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2498189" y="3982020"/>
            <a:ext cx="3457048" cy="2759348"/>
            <a:chOff x="1763688" y="3982020"/>
            <a:chExt cx="3457048" cy="2759348"/>
          </a:xfrm>
        </p:grpSpPr>
        <p:pic>
          <p:nvPicPr>
            <p:cNvPr id="5122" name="Picture 2" descr="D:\강의교안\4장_img\4장_img\ch04-15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7704" y="3982020"/>
              <a:ext cx="3313032" cy="2543324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763688" y="6464369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4-15]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캐시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캣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성별을 고려하여 기획한 웹 사이트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4-5] </a:t>
            </a:r>
            <a:r>
              <a:rPr lang="ko-KR" altLang="en-US" sz="1500" dirty="0" smtClean="0"/>
              <a:t>여성을 위한 핸드폰 서비스 사이트</a:t>
            </a:r>
            <a:endParaRPr lang="en-US" altLang="ko-KR" sz="15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467544" y="2349320"/>
            <a:ext cx="4080120" cy="4236999"/>
            <a:chOff x="467544" y="2349320"/>
            <a:chExt cx="4080120" cy="4236999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6309320"/>
              <a:ext cx="15295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4-16] Drama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6146" name="Picture 2" descr="D:\강의교안\4장_img\4장_img\ch04-16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2349320"/>
              <a:ext cx="4008112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4644008" y="2349320"/>
            <a:ext cx="4283574" cy="4236999"/>
            <a:chOff x="4644008" y="2349320"/>
            <a:chExt cx="4283574" cy="4236999"/>
          </a:xfrm>
        </p:grpSpPr>
        <p:pic>
          <p:nvPicPr>
            <p:cNvPr id="6147" name="Picture 3" descr="D:\강의교안\4장_img\4장_img\ch04-1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2349320"/>
              <a:ext cx="4211566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4644008" y="6309320"/>
              <a:ext cx="146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4-17] CARA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068281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성별을 고려하여 기획한 웹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남성의 특징을 잘 살리기 위해 절제된 </a:t>
            </a:r>
            <a:r>
              <a:rPr lang="ko-KR" altLang="en-US" dirty="0" err="1" smtClean="0"/>
              <a:t>비주얼이나</a:t>
            </a:r>
            <a:r>
              <a:rPr lang="ko-KR" altLang="en-US" dirty="0" smtClean="0"/>
              <a:t> 직관적인 </a:t>
            </a:r>
            <a:r>
              <a:rPr lang="ko-KR" altLang="en-US" dirty="0" err="1" smtClean="0"/>
              <a:t>레이블링의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및 레이아웃이 적합함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재미보다는 원하는 정보를 제공받으며 현실적이고 </a:t>
            </a:r>
            <a:r>
              <a:rPr lang="ko-KR" altLang="en-US" dirty="0" err="1" smtClean="0"/>
              <a:t>실속있는</a:t>
            </a:r>
            <a:r>
              <a:rPr lang="ko-KR" altLang="en-US" dirty="0" smtClean="0"/>
              <a:t> 정보를 원함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4-6] </a:t>
            </a:r>
            <a:r>
              <a:rPr lang="ko-KR" altLang="en-US" sz="1500" dirty="0" smtClean="0"/>
              <a:t>남성을 위한 핸드폰 서비스 사이트</a:t>
            </a:r>
            <a:endParaRPr lang="en-US" altLang="ko-KR" sz="15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747822" y="2996952"/>
            <a:ext cx="2960306" cy="3744416"/>
            <a:chOff x="1747822" y="2996952"/>
            <a:chExt cx="2960306" cy="3744416"/>
          </a:xfrm>
        </p:grpSpPr>
        <p:sp>
          <p:nvSpPr>
            <p:cNvPr id="5" name="TextBox 4"/>
            <p:cNvSpPr txBox="1"/>
            <p:nvPr/>
          </p:nvSpPr>
          <p:spPr>
            <a:xfrm>
              <a:off x="1747822" y="6464369"/>
              <a:ext cx="23921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4-18] UTO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메인 페이지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7170" name="Picture 2" descr="D:\강의교안\4장_img\4장_img\ch04-1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2996952"/>
              <a:ext cx="2872432" cy="3456384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>
            <a:off x="2304319" y="3768237"/>
            <a:ext cx="6782531" cy="2098002"/>
            <a:chOff x="2304319" y="3768237"/>
            <a:chExt cx="6782531" cy="2098002"/>
          </a:xfrm>
        </p:grpSpPr>
        <p:grpSp>
          <p:nvGrpSpPr>
            <p:cNvPr id="14" name="그룹 13"/>
            <p:cNvGrpSpPr/>
            <p:nvPr/>
          </p:nvGrpSpPr>
          <p:grpSpPr>
            <a:xfrm>
              <a:off x="4370834" y="5229201"/>
              <a:ext cx="4716016" cy="637038"/>
              <a:chOff x="4370834" y="5229201"/>
              <a:chExt cx="4716016" cy="637038"/>
            </a:xfrm>
          </p:grpSpPr>
          <p:pic>
            <p:nvPicPr>
              <p:cNvPr id="7171" name="Picture 3" descr="D:\강의교안\4장_img\4장_img\ch04-19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70834" y="5229201"/>
                <a:ext cx="4716016" cy="30594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042148" y="5589240"/>
                <a:ext cx="33699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4-19] UTO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 사이트의 절제된 </a:t>
                </a:r>
                <a:r>
                  <a:rPr lang="ko-KR" altLang="en-US" sz="1200" b="1" dirty="0" err="1" smtClean="0">
                    <a:latin typeface="+mn-ea"/>
                    <a:ea typeface="+mn-ea"/>
                  </a:rPr>
                  <a:t>네비게이션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2304319" y="3768237"/>
              <a:ext cx="2376264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11" idx="3"/>
              <a:endCxn id="7171" idx="0"/>
            </p:cNvCxnSpPr>
            <p:nvPr/>
          </p:nvCxnSpPr>
          <p:spPr>
            <a:xfrm>
              <a:off x="4680583" y="3840245"/>
              <a:ext cx="2048259" cy="13889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5581823" cy="5643563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예상 사용 시간을 고려하여 기획된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어떤 목적을 가지고 사이트를 방문하는지 빠르게 판단해서 작업해야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장시간 즐기기 위한 사이트의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멀티미디어적 요소를 첨가하여 재미있게 구현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정보를 얻기 위한 사이트의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사이트가 로딩</a:t>
            </a:r>
            <a:r>
              <a:rPr lang="en-US" altLang="ko-KR" dirty="0" smtClean="0"/>
              <a:t>(lading)</a:t>
            </a:r>
            <a:r>
              <a:rPr lang="ko-KR" altLang="en-US" dirty="0" smtClean="0"/>
              <a:t>되는 속도를 감안하여 그래픽적 요소를 제거한 텍스트 위주로 정보 설계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포털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빠른 정보 검색과 다양한 정보를 어떻게 보여주느냐가 주목적인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빠른 정보 검색을 위해 이미지보다 로딩 시간을 줄이기 위한 텍스트로 구성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5796136" y="1196752"/>
            <a:ext cx="3024336" cy="5328592"/>
            <a:chOff x="5796136" y="1196752"/>
            <a:chExt cx="3024336" cy="5328592"/>
          </a:xfrm>
        </p:grpSpPr>
        <p:pic>
          <p:nvPicPr>
            <p:cNvPr id="8194" name="Picture 2" descr="D:\강의교안\4장_img\4장_img\ch04-20.bmp"/>
            <p:cNvPicPr>
              <a:picLocks noChangeAspect="1" noChangeArrowheads="1"/>
            </p:cNvPicPr>
            <p:nvPr/>
          </p:nvPicPr>
          <p:blipFill>
            <a:blip r:embed="rId2" cstate="print"/>
            <a:srcRect l="10945" r="10300"/>
            <a:stretch>
              <a:fillRect/>
            </a:stretch>
          </p:blipFill>
          <p:spPr bwMode="auto">
            <a:xfrm>
              <a:off x="5796136" y="1196752"/>
              <a:ext cx="3024336" cy="500856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900947" y="6248345"/>
              <a:ext cx="2592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포털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5221783" cy="4372537"/>
          </a:xfrm>
        </p:spPr>
        <p:txBody>
          <a:bodyPr/>
          <a:lstStyle/>
          <a:p>
            <a:r>
              <a:rPr lang="ko-KR" altLang="en-US" dirty="0" err="1"/>
              <a:t>타겟층의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/>
            <a:r>
              <a:rPr lang="ko-KR" altLang="en-US" dirty="0"/>
              <a:t>타깃 사용자의 예상 사용 시간을 고려하여 기획된 웹 사이트</a:t>
            </a:r>
            <a:endParaRPr lang="en-US" altLang="ko-KR" dirty="0"/>
          </a:p>
          <a:p>
            <a:pPr lvl="2"/>
            <a:r>
              <a:rPr lang="ko-KR" altLang="en-US" dirty="0" smtClean="0"/>
              <a:t>쇼핑몰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방문 목적은 크게 두 가지로 구분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원하는 제품의 쇼핑 정보를 어느 정도 파악한 소비자가 </a:t>
            </a:r>
            <a:r>
              <a:rPr lang="ko-KR" altLang="en-US" sz="1200" dirty="0" smtClean="0"/>
              <a:t>가격을 </a:t>
            </a:r>
            <a:r>
              <a:rPr lang="ko-KR" altLang="en-US" sz="1200" dirty="0" smtClean="0"/>
              <a:t>비교하거나 더 정확한 정보를 얻기 위해서 방문하는 경우</a:t>
            </a:r>
            <a:endParaRPr lang="en-US" altLang="ko-KR" sz="1200" dirty="0" smtClean="0"/>
          </a:p>
          <a:p>
            <a:pPr lvl="4">
              <a:buNone/>
            </a:pP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오프라인의 쇼핑과 마찬가지로 쇼핑의 즐거움을 온라인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쇼핑몰에서도 </a:t>
            </a:r>
            <a:r>
              <a:rPr lang="ko-KR" altLang="en-US" sz="1200" dirty="0" smtClean="0"/>
              <a:t>누리기 위해 방문하는 경우</a:t>
            </a:r>
            <a:endParaRPr lang="en-US" altLang="ko-KR" sz="1200" dirty="0" smtClean="0"/>
          </a:p>
          <a:p>
            <a:pPr lvl="4"/>
            <a:r>
              <a:rPr lang="ko-KR" altLang="en-US" dirty="0" smtClean="0"/>
              <a:t>온라인 카탈로그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쇼핑을 위해 접속한 방문자를 위한 대표적인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검색창</a:t>
            </a:r>
            <a:r>
              <a:rPr lang="ko-KR" altLang="en-US" dirty="0" smtClean="0"/>
              <a:t> 또는 가격 비교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원하는 제품의 정보를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빠르고 </a:t>
            </a:r>
            <a:r>
              <a:rPr lang="ko-KR" altLang="en-US" dirty="0" smtClean="0"/>
              <a:t>신속하게 제공하기 위한 기능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4-8] </a:t>
            </a:r>
            <a:r>
              <a:rPr lang="ko-KR" altLang="en-US" sz="1500" dirty="0" smtClean="0"/>
              <a:t>가격 비교 및 정보 전달이 목적인 쇼핑몰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652325" y="1446684"/>
            <a:ext cx="3384171" cy="4779595"/>
            <a:chOff x="5533471" y="1446684"/>
            <a:chExt cx="3384171" cy="4779595"/>
          </a:xfrm>
        </p:grpSpPr>
        <p:pic>
          <p:nvPicPr>
            <p:cNvPr id="9218" name="Picture 2" descr="D:\강의교안\4장_img\4장_img\ch04-21.bmp"/>
            <p:cNvPicPr>
              <a:picLocks noChangeAspect="1" noChangeArrowheads="1"/>
            </p:cNvPicPr>
            <p:nvPr/>
          </p:nvPicPr>
          <p:blipFill>
            <a:blip r:embed="rId2" cstate="print"/>
            <a:srcRect l="9069" r="8425"/>
            <a:stretch>
              <a:fillRect/>
            </a:stretch>
          </p:blipFill>
          <p:spPr bwMode="auto">
            <a:xfrm>
              <a:off x="5533471" y="1446684"/>
              <a:ext cx="3384171" cy="43204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724128" y="5949280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에누리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348202"/>
          </a:xfrm>
        </p:spPr>
        <p:txBody>
          <a:bodyPr/>
          <a:lstStyle/>
          <a:p>
            <a:r>
              <a:rPr lang="ko-KR" altLang="en-US" dirty="0" err="1"/>
              <a:t>타겟층의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/>
            <a:r>
              <a:rPr lang="ko-KR" altLang="en-US" dirty="0"/>
              <a:t>타깃 사용자의 예상 사용 시간을 고려하여 기획된 웹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쇼핑몰 사이트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4-9] </a:t>
            </a:r>
            <a:r>
              <a:rPr lang="ko-KR" altLang="en-US" sz="1500" dirty="0" smtClean="0"/>
              <a:t>쇼핑의 즐거움 전달이 목적인 온라인 쇼핑몰 사이트</a:t>
            </a:r>
            <a:endParaRPr lang="ko-KR" altLang="en-US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51520" y="2780928"/>
            <a:ext cx="4630535" cy="2725271"/>
            <a:chOff x="251520" y="2348880"/>
            <a:chExt cx="4630535" cy="2725271"/>
          </a:xfrm>
        </p:grpSpPr>
        <p:pic>
          <p:nvPicPr>
            <p:cNvPr id="10242" name="Picture 2" descr="D:\강의교안\4장_img\4장_img\ch04-2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7" y="2348880"/>
              <a:ext cx="4558528" cy="241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51520" y="4797152"/>
              <a:ext cx="1548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4-22] 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Cjmall</a:t>
              </a:r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60032" y="2780928"/>
            <a:ext cx="3960440" cy="2736304"/>
            <a:chOff x="4860032" y="2348880"/>
            <a:chExt cx="3960440" cy="2736304"/>
          </a:xfrm>
        </p:grpSpPr>
        <p:pic>
          <p:nvPicPr>
            <p:cNvPr id="10243" name="Picture 3" descr="D:\강의교안\4장_img\4장_img\ch04-23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60644" y="2348880"/>
              <a:ext cx="3859828" cy="241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860032" y="4808185"/>
              <a:ext cx="2303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4-23] 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Cjmall</a:t>
              </a:r>
              <a:r>
                <a:rPr lang="en-US" altLang="ko-KR" sz="1200" b="1" dirty="0" smtClean="0">
                  <a:latin typeface="+mn-ea"/>
                  <a:ea typeface="+mn-ea"/>
                </a:rPr>
                <a:t> e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카달로그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428322"/>
          </a:xfrm>
        </p:spPr>
        <p:txBody>
          <a:bodyPr/>
          <a:lstStyle/>
          <a:p>
            <a:r>
              <a:rPr lang="ko-KR" altLang="en-US" dirty="0" err="1"/>
              <a:t>타겟층의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/>
            <a:r>
              <a:rPr lang="ko-KR" altLang="en-US" dirty="0"/>
              <a:t>타깃 사용자의 예상 사용 시간을 고려하여 기획된 웹 사이트</a:t>
            </a:r>
            <a:endParaRPr lang="en-US" altLang="ko-KR" dirty="0"/>
          </a:p>
          <a:p>
            <a:pPr lvl="2"/>
            <a:r>
              <a:rPr lang="ko-KR" altLang="en-US" dirty="0" smtClean="0"/>
              <a:t>커뮤니티 사이트</a:t>
            </a:r>
            <a:r>
              <a:rPr lang="en-US" altLang="ko-KR" dirty="0" smtClean="0"/>
              <a:t>(Community Site)</a:t>
            </a:r>
          </a:p>
          <a:p>
            <a:pPr lvl="4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사용자와 </a:t>
            </a:r>
            <a:r>
              <a:rPr lang="ko-KR" altLang="en-US" dirty="0" err="1" smtClean="0"/>
              <a:t>커뮤니케이션하기</a:t>
            </a:r>
            <a:r>
              <a:rPr lang="ko-KR" altLang="en-US" dirty="0" smtClean="0"/>
              <a:t> 위해 장시간 머무르게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 공간을 꾸밀 수 있는 여러 가지 요소를 제공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자신만의 미니홈페이지를 만들 수 있음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4-10] </a:t>
            </a:r>
            <a:r>
              <a:rPr lang="ko-KR" altLang="en-US" sz="1500" dirty="0" smtClean="0"/>
              <a:t>커뮤니케이션이 목적인 커뮤니티 사이트의 설계</a:t>
            </a:r>
            <a:endParaRPr lang="en-US" altLang="ko-KR" sz="1500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539552" y="3429000"/>
            <a:ext cx="4185761" cy="2725271"/>
            <a:chOff x="539552" y="3501008"/>
            <a:chExt cx="4185761" cy="2725271"/>
          </a:xfrm>
        </p:grpSpPr>
        <p:pic>
          <p:nvPicPr>
            <p:cNvPr id="11266" name="Picture 2" descr="D:\강의교안\4장_img\4장_img\ch04-2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560" y="3501008"/>
              <a:ext cx="4028887" cy="2448272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539552" y="5949280"/>
              <a:ext cx="41857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싸이월드에서</a:t>
              </a:r>
              <a:r>
                <a:rPr lang="ko-KR" altLang="en-US" sz="1200" b="1" dirty="0" smtClean="0">
                  <a:latin typeface="+mn-ea"/>
                  <a:ea typeface="+mn-ea"/>
                </a:rPr>
                <a:t> 제공하는 개인 공간인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미니홈피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05808" y="3429000"/>
            <a:ext cx="4042656" cy="2736304"/>
            <a:chOff x="4644009" y="3501008"/>
            <a:chExt cx="4042656" cy="2736304"/>
          </a:xfrm>
        </p:grpSpPr>
        <p:pic>
          <p:nvPicPr>
            <p:cNvPr id="11267" name="Picture 3" descr="D:\강의교안\4장_img\4장_img\ch04-25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4009" y="3501008"/>
              <a:ext cx="4042656" cy="2456639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5118360" y="5960313"/>
              <a:ext cx="3054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미니홈피의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미니룸</a:t>
              </a:r>
              <a:r>
                <a:rPr lang="ko-KR" altLang="en-US" sz="1200" b="1" dirty="0" smtClean="0">
                  <a:latin typeface="+mn-ea"/>
                  <a:ea typeface="+mn-ea"/>
                </a:rPr>
                <a:t> 관리 기능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err="1"/>
              <a:t>타겟층의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/>
            <a:r>
              <a:rPr lang="ko-KR" altLang="en-US" dirty="0"/>
              <a:t>타깃 사용자의 예상 사용 시간을 고려하여 기획된 웹 사이트</a:t>
            </a:r>
            <a:endParaRPr lang="en-US" altLang="ko-KR" dirty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4-10] </a:t>
            </a:r>
            <a:r>
              <a:rPr lang="ko-KR" altLang="en-US" sz="1500" dirty="0" smtClean="0"/>
              <a:t>커뮤니케이션이 목적인 커뮤니티 사이트의 설계</a:t>
            </a:r>
            <a:endParaRPr lang="en-US" altLang="ko-KR" sz="15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611560" y="2251521"/>
            <a:ext cx="3928293" cy="2617639"/>
            <a:chOff x="611560" y="2204863"/>
            <a:chExt cx="3928293" cy="2617639"/>
          </a:xfrm>
        </p:grpSpPr>
        <p:sp>
          <p:nvSpPr>
            <p:cNvPr id="6" name="TextBox 5"/>
            <p:cNvSpPr txBox="1"/>
            <p:nvPr/>
          </p:nvSpPr>
          <p:spPr>
            <a:xfrm>
              <a:off x="611560" y="4545503"/>
              <a:ext cx="3470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미니룸</a:t>
              </a:r>
              <a:r>
                <a:rPr lang="ko-KR" altLang="en-US" sz="1200" b="1" dirty="0" smtClean="0">
                  <a:latin typeface="+mn-ea"/>
                  <a:ea typeface="+mn-ea"/>
                </a:rPr>
                <a:t> 속의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미니미</a:t>
              </a:r>
              <a:r>
                <a:rPr lang="ko-KR" altLang="en-US" sz="1200" b="1" dirty="0" smtClean="0">
                  <a:latin typeface="+mn-ea"/>
                  <a:ea typeface="+mn-ea"/>
                </a:rPr>
                <a:t> 꾸미기 기능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026" name="Picture 2" descr="D:\강의교안\4장_img\4장_img\ch04-26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8" y="2204863"/>
              <a:ext cx="3856285" cy="2343385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>
            <a:off x="4572000" y="2251521"/>
            <a:ext cx="3928294" cy="2617639"/>
            <a:chOff x="4572000" y="2204863"/>
            <a:chExt cx="3928294" cy="2617639"/>
          </a:xfrm>
        </p:grpSpPr>
        <p:sp>
          <p:nvSpPr>
            <p:cNvPr id="7" name="TextBox 6"/>
            <p:cNvSpPr txBox="1"/>
            <p:nvPr/>
          </p:nvSpPr>
          <p:spPr>
            <a:xfrm>
              <a:off x="4572000" y="4545503"/>
              <a:ext cx="3470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4-27]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미니룸</a:t>
              </a:r>
              <a:r>
                <a:rPr lang="ko-KR" altLang="en-US" sz="1200" b="1" dirty="0" smtClean="0">
                  <a:latin typeface="+mn-ea"/>
                  <a:ea typeface="+mn-ea"/>
                </a:rPr>
                <a:t> 속의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미니미</a:t>
              </a:r>
              <a:r>
                <a:rPr lang="ko-KR" altLang="en-US" sz="1200" b="1" dirty="0" smtClean="0">
                  <a:latin typeface="+mn-ea"/>
                  <a:ea typeface="+mn-ea"/>
                </a:rPr>
                <a:t> 꾸미기 기능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027" name="Picture 3" descr="D:\강의교안\4장_img\4장_img\ch04-27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4009" y="2204863"/>
              <a:ext cx="3856285" cy="234338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err="1"/>
              <a:t>타겟층의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/>
            <a:r>
              <a:rPr lang="ko-KR" altLang="en-US" dirty="0"/>
              <a:t>타깃 사용자의 예상 사용 시간을 고려하여 기획된 웹 사이트</a:t>
            </a:r>
            <a:endParaRPr lang="en-US" altLang="ko-KR" dirty="0"/>
          </a:p>
          <a:p>
            <a:pPr lvl="3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4-10] </a:t>
            </a:r>
            <a:r>
              <a:rPr lang="ko-KR" altLang="en-US" sz="1500" dirty="0" smtClean="0"/>
              <a:t>커뮤니케이션이 목적인 커뮤니티 사이트의 설계</a:t>
            </a:r>
            <a:endParaRPr lang="en-US" altLang="ko-KR" sz="15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1184379" y="2204809"/>
            <a:ext cx="2894710" cy="4392543"/>
            <a:chOff x="1184379" y="2193776"/>
            <a:chExt cx="2894710" cy="4392543"/>
          </a:xfrm>
        </p:grpSpPr>
        <p:sp>
          <p:nvSpPr>
            <p:cNvPr id="6" name="TextBox 5"/>
            <p:cNvSpPr txBox="1"/>
            <p:nvPr/>
          </p:nvSpPr>
          <p:spPr>
            <a:xfrm>
              <a:off x="1184379" y="6309320"/>
              <a:ext cx="16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선물가게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2050" name="Picture 2" descr="D:\강의교안\4장_img\4장_img\ch04-28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2193776"/>
              <a:ext cx="2819457" cy="411554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4430134" y="2420888"/>
            <a:ext cx="4309939" cy="3157319"/>
            <a:chOff x="4430134" y="2420888"/>
            <a:chExt cx="4309939" cy="3157319"/>
          </a:xfrm>
        </p:grpSpPr>
        <p:sp>
          <p:nvSpPr>
            <p:cNvPr id="7" name="TextBox 6"/>
            <p:cNvSpPr txBox="1"/>
            <p:nvPr/>
          </p:nvSpPr>
          <p:spPr>
            <a:xfrm>
              <a:off x="4430134" y="5301208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4-29]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쪽지 보내기 기능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2051" name="Picture 3" descr="D:\강의교안\4장_img\4장_img\ch04-29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2" y="2420888"/>
              <a:ext cx="4240081" cy="2880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284306"/>
          </a:xfrm>
        </p:spPr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사용자의 특성에 따라 기획된 사이트의 사례를 찾아보자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타깃 사용자의 연령을 고려하여 기획된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타깃 사용자의 성별을 고려하여 기획된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타깃 사용자의 예상 사용 시간을 고려하여 기획된 웹 사이트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>
            <a:normAutofit lnSpcReduction="10000"/>
          </a:bodyPr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 사이트의 타깃에 맞는 사용자 분류 방법을 이해할 수 있다</a:t>
            </a:r>
            <a:r>
              <a:rPr lang="en-US" altLang="ko-KR"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유저 프로파일 작성 방법을 알아본다</a:t>
            </a:r>
            <a:endParaRPr lang="en-US" altLang="ko-KR" sz="2400" dirty="0" smtClean="0"/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유저 시나리오 작성 방법을 알아본다</a:t>
            </a:r>
            <a:r>
              <a:rPr lang="en-US" altLang="ko-KR"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 사이트 분석 체크 리스트를 통해 사이트 분석을 실습해본다</a:t>
            </a:r>
            <a:r>
              <a:rPr lang="en-US" altLang="ko-KR"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유사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경쟁 사이트를 분석하여 벤치마킹을 실습해본다</a:t>
            </a:r>
            <a:r>
              <a:rPr lang="en-US" altLang="ko-KR" sz="2400" dirty="0" smtClean="0"/>
              <a:t>.</a:t>
            </a:r>
            <a:endParaRPr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유저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유저 프로파일 </a:t>
            </a:r>
            <a:r>
              <a:rPr lang="en-US" altLang="ko-KR" dirty="0" smtClean="0"/>
              <a:t>(User Profile)</a:t>
            </a:r>
          </a:p>
          <a:p>
            <a:pPr lvl="1"/>
            <a:r>
              <a:rPr lang="ko-KR" altLang="en-US" dirty="0" smtClean="0"/>
              <a:t>유저 프로파일의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사이트의 기능이나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네비게이션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등에 관한 결정을 도와주는 유저의 표본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표본 유저의 요구</a:t>
            </a:r>
            <a:r>
              <a:rPr lang="en-US" altLang="ko-KR" dirty="0" smtClean="0"/>
              <a:t>(needs)</a:t>
            </a:r>
            <a:r>
              <a:rPr lang="ko-KR" altLang="en-US" dirty="0" smtClean="0"/>
              <a:t>와 행동 패턴을 이해함으로써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표본이 대표하는 </a:t>
            </a:r>
            <a:r>
              <a:rPr lang="ko-KR" altLang="en-US" dirty="0" err="1" smtClean="0"/>
              <a:t>유저층</a:t>
            </a:r>
            <a:r>
              <a:rPr lang="ko-KR" altLang="en-US" dirty="0" smtClean="0"/>
              <a:t> 전체를 만족시킬 수 있는 방법을 찾을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  프로파일의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사는 곳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 등 간단한 신상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사용 패턴과 숙련도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분야에 대한 능숙도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초보자 또는 </a:t>
            </a:r>
            <a:r>
              <a:rPr lang="ko-KR" altLang="en-US" dirty="0" err="1" smtClean="0"/>
              <a:t>중급자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해당 분야에 대한 요구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방문하는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사이트에서의 행동 패턴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유저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3076394"/>
          </a:xfrm>
        </p:spPr>
        <p:txBody>
          <a:bodyPr/>
          <a:lstStyle/>
          <a:p>
            <a:r>
              <a:rPr lang="ko-KR" altLang="en-US" dirty="0"/>
              <a:t>유저 프로파일 </a:t>
            </a:r>
            <a:r>
              <a:rPr lang="en-US" altLang="ko-KR" dirty="0"/>
              <a:t>(User Profile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유저 프로파일의 주의 사항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사이트의 관련 분야에 집중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지나치게 개인적인 내용을 방대하게 인터뷰하지 않아야 함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4-11</a:t>
            </a:r>
            <a:r>
              <a:rPr lang="en-US" altLang="ko-KR" sz="1500" dirty="0"/>
              <a:t>] </a:t>
            </a:r>
            <a:r>
              <a:rPr lang="en-US" altLang="ko-KR" sz="1500" dirty="0" smtClean="0"/>
              <a:t>○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○</a:t>
            </a:r>
            <a:r>
              <a:rPr lang="en-US" altLang="ko-KR" sz="1500" dirty="0"/>
              <a:t> ○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커뮤니티 사이트를 위한 유저 프로파일</a:t>
            </a:r>
            <a:endParaRPr lang="en-US" altLang="ko-KR" sz="1500" dirty="0" smtClean="0"/>
          </a:p>
          <a:p>
            <a:pPr lvl="2">
              <a:buNone/>
            </a:pP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   ※ p. 105 </a:t>
            </a:r>
            <a:r>
              <a:rPr lang="ko-KR" altLang="en-US" sz="1500" dirty="0" smtClean="0">
                <a:solidFill>
                  <a:srgbClr val="FF0000"/>
                </a:solidFill>
              </a:rPr>
              <a:t>참고</a:t>
            </a:r>
            <a:endParaRPr lang="en-US" altLang="ko-KR" sz="1500" dirty="0" smtClean="0">
              <a:solidFill>
                <a:srgbClr val="FF0000"/>
              </a:solidFill>
            </a:endParaRP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4-11] ○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○</a:t>
            </a:r>
            <a:r>
              <a:rPr lang="en-US" altLang="ko-KR" sz="1500" dirty="0"/>
              <a:t> ○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블로그</a:t>
            </a:r>
            <a:r>
              <a:rPr lang="ko-KR" altLang="en-US" sz="1500" dirty="0" smtClean="0"/>
              <a:t> 사이트를 위한 유저 프로파일</a:t>
            </a:r>
            <a:endParaRPr lang="en-US" altLang="ko-KR" sz="1500" dirty="0"/>
          </a:p>
          <a:p>
            <a:pPr lvl="2">
              <a:buNone/>
            </a:pP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   ※ p. 105~106 </a:t>
            </a:r>
            <a:r>
              <a:rPr lang="ko-KR" altLang="en-US" sz="1500" dirty="0" smtClean="0">
                <a:solidFill>
                  <a:srgbClr val="FF0000"/>
                </a:solidFill>
              </a:rPr>
              <a:t>참고</a:t>
            </a:r>
            <a:endParaRPr lang="en-US" altLang="ko-KR" sz="15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유저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유저 시나리오</a:t>
            </a:r>
            <a:r>
              <a:rPr lang="en-US" altLang="ko-KR" dirty="0" smtClean="0"/>
              <a:t>(User Scenario)</a:t>
            </a:r>
          </a:p>
          <a:p>
            <a:pPr lvl="1"/>
            <a:r>
              <a:rPr lang="ko-KR" altLang="en-US" dirty="0" smtClean="0"/>
              <a:t>유저 시나리오의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경험을 기술하는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통해 사용자의 경험을 디자인할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시나리오 작성 후 기획 초기 단계에서 작성한 시나리오를 활용하여 사이트 전체의 윤곽을 그릴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단계마다 일어나는 상호 작용을 상세히 기술함으로써 웹에서 발생할 수 있는 모든 과정을 체계적으로 정리할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포함 항목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유저 프로파일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네비게이션</a:t>
            </a:r>
            <a:r>
              <a:rPr lang="ko-KR" altLang="en-US" dirty="0" smtClean="0"/>
              <a:t> 경로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선호하거나 필요로 하는 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메뉴와 기능을 사용하는 서비스 흐름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사이트에서 좌절했거나 만족했던 점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유저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유저 시나리오</a:t>
            </a:r>
            <a:r>
              <a:rPr lang="en-US" altLang="ko-KR" dirty="0"/>
              <a:t>(User Scenario)</a:t>
            </a:r>
          </a:p>
          <a:p>
            <a:pPr lvl="1"/>
            <a:r>
              <a:rPr lang="ko-KR" altLang="en-US" dirty="0"/>
              <a:t>유저 </a:t>
            </a:r>
            <a:r>
              <a:rPr lang="ko-KR" altLang="en-US" dirty="0" smtClean="0"/>
              <a:t>시나리오 작성 시 주의 사항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시나리오를 작성할 때는 육하원칙에 최대한 충실하게 서술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적절한 시나리오를 작성하려면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할 수 있는 일을 이해해야 하며 사용자의 정황도 이해해야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시나리오를 서술하는 용어로 지나치게 기술적이거나 어려운 단어들은 사용하지 않음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프로그래밍 용어</a:t>
            </a:r>
            <a:r>
              <a:rPr lang="en-US" altLang="ko-KR" dirty="0" smtClean="0"/>
              <a:t>, UI </a:t>
            </a:r>
            <a:r>
              <a:rPr lang="ko-KR" altLang="en-US" dirty="0" smtClean="0"/>
              <a:t>관련 전문 용어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기술로 가능한 것에만 한정하지 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가능한 모든 일을 기술하는 것이 좋음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현재 기술에만 초점을 맞추다 보면 발전할 수 있는 가능성을 놓치는 경우가 많음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 시나리오 포맷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다양하게 응용 가능하나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(map)</a:t>
            </a:r>
            <a:r>
              <a:rPr lang="ko-KR" altLang="en-US" dirty="0" smtClean="0"/>
              <a:t>이나 플로우</a:t>
            </a:r>
            <a:r>
              <a:rPr lang="en-US" altLang="ko-KR" dirty="0" smtClean="0"/>
              <a:t>(flow)</a:t>
            </a:r>
            <a:r>
              <a:rPr lang="ko-KR" altLang="en-US" dirty="0" smtClean="0"/>
              <a:t>는 너무 자세히 그리지 않는 것이 좋음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프로젝트 초기에 너무 구체적으로 사이트의 </a:t>
            </a:r>
            <a:r>
              <a:rPr lang="ko-KR" altLang="en-US" dirty="0" err="1" smtClean="0"/>
              <a:t>스펙</a:t>
            </a:r>
            <a:r>
              <a:rPr lang="en-US" altLang="ko-KR" dirty="0" smtClean="0"/>
              <a:t>(spec)</a:t>
            </a:r>
            <a:r>
              <a:rPr lang="ko-KR" altLang="en-US" dirty="0" smtClean="0"/>
              <a:t>을 제한하기 때문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유저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유저 시나리오</a:t>
            </a:r>
            <a:r>
              <a:rPr lang="en-US" altLang="ko-KR" dirty="0"/>
              <a:t>(User Scenario)</a:t>
            </a:r>
          </a:p>
          <a:p>
            <a:pPr lvl="1"/>
            <a:r>
              <a:rPr lang="ko-KR" altLang="en-US" dirty="0" smtClean="0"/>
              <a:t>유저 시나리오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4-13] </a:t>
            </a:r>
            <a:r>
              <a:rPr lang="ko-KR" altLang="en-US" sz="1500" dirty="0" smtClean="0"/>
              <a:t>유저 시나리오 샘플</a:t>
            </a:r>
            <a:endParaRPr lang="ko-KR" altLang="en-US" sz="1500" dirty="0"/>
          </a:p>
        </p:txBody>
      </p:sp>
      <p:grpSp>
        <p:nvGrpSpPr>
          <p:cNvPr id="9" name="그룹 8"/>
          <p:cNvGrpSpPr/>
          <p:nvPr/>
        </p:nvGrpSpPr>
        <p:grpSpPr>
          <a:xfrm>
            <a:off x="4572000" y="2348880"/>
            <a:ext cx="4304958" cy="2725271"/>
            <a:chOff x="4572000" y="2348880"/>
            <a:chExt cx="4304958" cy="2725271"/>
          </a:xfrm>
        </p:grpSpPr>
        <p:pic>
          <p:nvPicPr>
            <p:cNvPr id="3075" name="Picture 3" descr="D:\강의교안\4장_img\4장_img\ch04-3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2348880"/>
              <a:ext cx="4304958" cy="2474962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5618212" y="4797152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유저 시나리오 ②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1520" y="2348880"/>
            <a:ext cx="4304958" cy="2725271"/>
            <a:chOff x="251520" y="2348880"/>
            <a:chExt cx="4304958" cy="2725271"/>
          </a:xfrm>
        </p:grpSpPr>
        <p:pic>
          <p:nvPicPr>
            <p:cNvPr id="3074" name="Picture 2" descr="D:\강의교안\4장_img\4장_img\ch04-3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2348880"/>
              <a:ext cx="4304958" cy="2474962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278682" y="4797152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유저 시나리오 ①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211013" y="5229200"/>
            <a:ext cx="871537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사례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4-14]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유저 시나리오 실제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맑은 고딕" pitchFamily="50" charset="-127"/>
              <a:cs typeface="+mn-cs"/>
            </a:endParaRPr>
          </a:p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rPr>
              <a:t>    ※ p.108 </a:t>
            </a:r>
            <a:r>
              <a:rPr kumimoji="0" lang="ko-KR" altLang="en-US" sz="1500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rPr>
              <a:t>참고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맑은 고딕" pitchFamily="50" charset="-127"/>
              <a:cs typeface="+mn-cs"/>
            </a:endParaRPr>
          </a:p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dirty="0" smtClean="0">
                <a:latin typeface="Times New Roman" pitchFamily="18" charset="0"/>
                <a:ea typeface="맑은 고딕" pitchFamily="50" charset="-127"/>
              </a:rPr>
              <a:t>[</a:t>
            </a:r>
            <a:r>
              <a:rPr kumimoji="0" lang="ko-KR" altLang="en-US" sz="1500" dirty="0" smtClean="0">
                <a:latin typeface="Times New Roman" pitchFamily="18" charset="0"/>
                <a:ea typeface="맑은 고딕" pitchFamily="50" charset="-127"/>
              </a:rPr>
              <a:t>사례 </a:t>
            </a:r>
            <a:r>
              <a:rPr kumimoji="0" lang="en-US" altLang="ko-KR" sz="1500" dirty="0" smtClean="0">
                <a:latin typeface="Times New Roman" pitchFamily="18" charset="0"/>
                <a:ea typeface="맑은 고딕" pitchFamily="50" charset="-127"/>
              </a:rPr>
              <a:t>4-15] </a:t>
            </a:r>
            <a:r>
              <a:rPr kumimoji="0" lang="ko-KR" altLang="en-US" sz="1500" dirty="0" smtClean="0">
                <a:latin typeface="Times New Roman" pitchFamily="18" charset="0"/>
                <a:ea typeface="맑은 고딕" pitchFamily="50" charset="-127"/>
              </a:rPr>
              <a:t>유저 시나리오와 분석</a:t>
            </a:r>
            <a:endParaRPr kumimoji="0" lang="en-US" altLang="ko-KR" sz="1500" dirty="0" smtClean="0">
              <a:latin typeface="Times New Roman" pitchFamily="18" charset="0"/>
              <a:ea typeface="맑은 고딕" pitchFamily="50" charset="-127"/>
            </a:endParaRPr>
          </a:p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   ※ p.109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참고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유저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3220410"/>
          </a:xfrm>
        </p:spPr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사이트의 목적에 맞게 하나의 사이트를 선정하여 유저 프로파일을 작성해보자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커뮤니티 사이트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정보 제공 사이트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온라인 학습 사이트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엔터테인먼트 사이트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쇼핑 사이트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원하는 사이트 하나를 선정하여 유저 시나리오를 작성해보자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유저 프로파일을 작성하여 간단한 유저 시나리오를 작성해보자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유저 시나리오를 통해 유저의 요구</a:t>
            </a:r>
            <a:r>
              <a:rPr lang="en-US" altLang="ko-KR" dirty="0" smtClean="0"/>
              <a:t>(needs), 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(feature)</a:t>
            </a:r>
            <a:r>
              <a:rPr lang="ko-KR" altLang="en-US" dirty="0" smtClean="0"/>
              <a:t>을 분석해보자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 사이트 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사이트 평가의 사전적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評價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사람이나 사물의 가치를 판단함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 정의하고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사이트를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웹 서비스를 제공하는 것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 정의하고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재해석하면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웹 서비스를 제공하는 가치를 판단함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 정의할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사이트 평가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시점을 기준으로 웹 사이트를 진단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따른 웹 사이트의 구체적인 문제점 진단과 개선을 위해 꼭 필요한 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가치를 측정하기 위해 객관적인 측정 기준이 필요함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웹 사이트 평가 체크 리스트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활용할 수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사이트에 대해 전반적인 느낌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네비게이션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 </a:t>
            </a:r>
            <a:r>
              <a:rPr lang="ko-KR" altLang="en-US" dirty="0" err="1" smtClean="0"/>
              <a:t>작용성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거래 프로세스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구조 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권위 있는 웹 사이트 평가 기관에서는 기간별 해당 분야의 웹 사이트를 평가하고 이에 대한 가치를 성적표로 공개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평가</a:t>
            </a:r>
            <a:endParaRPr lang="en-US" altLang="ko-KR" dirty="0"/>
          </a:p>
          <a:p>
            <a:pPr lvl="1"/>
            <a:r>
              <a:rPr lang="ko-KR" altLang="en-US" dirty="0" smtClean="0"/>
              <a:t>웹 사이트 평가 체크 리스트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대분류로</a:t>
            </a:r>
            <a:r>
              <a:rPr lang="ko-KR" altLang="en-US" dirty="0" smtClean="0"/>
              <a:t> 구성한 평가 체크 리스트로 사이트의 목적과 특성에 따라 변형하여 사용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전반적인 느낌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메인 페이지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 사이트의 목적 설정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사용자 분석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레이블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페이지 구성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검색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 </a:t>
            </a:r>
            <a:r>
              <a:rPr lang="en-US" altLang="ko-KR" dirty="0" smtClean="0"/>
              <a:t>BBS</a:t>
            </a:r>
            <a:endParaRPr lang="en-US" altLang="ko-KR" dirty="0"/>
          </a:p>
          <a:p>
            <a:pPr lvl="4"/>
            <a:r>
              <a:rPr lang="ko-KR" altLang="en-US" dirty="0" smtClean="0"/>
              <a:t>그래픽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운영 및 관리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마케팅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4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※ p. 112 ~ 115 </a:t>
            </a:r>
            <a:r>
              <a:rPr lang="ko-KR" altLang="en-US" dirty="0" smtClean="0">
                <a:solidFill>
                  <a:srgbClr val="FF0000"/>
                </a:solidFill>
              </a:rPr>
              <a:t>세부 사항 참고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다음은 </a:t>
            </a:r>
            <a:r>
              <a:rPr lang="ko-KR" altLang="en-US" dirty="0" err="1" smtClean="0"/>
              <a:t>대분류</a:t>
            </a:r>
            <a:r>
              <a:rPr lang="en-US" altLang="ko-KR" dirty="0" smtClean="0"/>
              <a:t>/</a:t>
            </a:r>
            <a:r>
              <a:rPr lang="ko-KR" altLang="en-US" dirty="0" smtClean="0"/>
              <a:t>중분류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소분류로 구성된 평가 체크 리스트다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선정된사이트의</a:t>
            </a:r>
            <a:r>
              <a:rPr lang="ko-KR" altLang="en-US" dirty="0" smtClean="0"/>
              <a:t> 목적과 특성에 따라 항목을 변형하여 사이트를 평가해보자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>
                <a:solidFill>
                  <a:srgbClr val="FF0000"/>
                </a:solidFill>
              </a:rPr>
              <a:t>※ p. 116 ~ 118 </a:t>
            </a:r>
            <a:r>
              <a:rPr lang="ko-KR" altLang="en-US" dirty="0" smtClean="0">
                <a:solidFill>
                  <a:srgbClr val="FF0000"/>
                </a:solidFill>
              </a:rPr>
              <a:t>참고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선정한 사이트를 체크 리스트를 통해 진단해보았으면 진단 결과를 요약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정리하여 사이트 </a:t>
            </a:r>
            <a:r>
              <a:rPr lang="ko-KR" altLang="en-US" dirty="0" err="1" smtClean="0"/>
              <a:t>분석서를</a:t>
            </a:r>
            <a:r>
              <a:rPr lang="ko-KR" altLang="en-US" dirty="0" smtClean="0"/>
              <a:t> 작성해보자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분석서를</a:t>
            </a:r>
            <a:r>
              <a:rPr lang="ko-KR" altLang="en-US" dirty="0" smtClean="0"/>
              <a:t> 작성하면서 문제점이 도출된 항목에 대해서는 개선안도 함께 제시하자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벤치마킹 </a:t>
            </a:r>
            <a:r>
              <a:rPr lang="en-US" altLang="ko-KR" dirty="0" smtClean="0"/>
              <a:t>(Benchmarking)</a:t>
            </a:r>
          </a:p>
          <a:p>
            <a:pPr lvl="1"/>
            <a:r>
              <a:rPr lang="ko-KR" altLang="en-US" dirty="0" smtClean="0"/>
              <a:t>벤치마킹의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내가 가지고 있는 것을 토대로 다른 것의 일류 요소를 접목시켜 새로운 구성을 만들어내는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남의 것을 모방하는 것이 아니라 다른 사람의 것을 보고 내 것을 새롭게 창조해내는 작업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벤치마킹의 주요 요건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평가 기준이 명확해야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객관적인 데이터를 수집할 수 있어야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어떻게 </a:t>
            </a:r>
            <a:r>
              <a:rPr lang="ko-KR" altLang="en-US" dirty="0" err="1" smtClean="0"/>
              <a:t>벤치마킹해야</a:t>
            </a:r>
            <a:r>
              <a:rPr lang="ko-KR" altLang="en-US" dirty="0" smtClean="0"/>
              <a:t> 한다는 구체적인 방안이 제시되어야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철저하게 외부적인 관점에서 진행해야 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사용자 분류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유저 시나리오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웹 사이트 평가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벤치마킹</a:t>
            </a: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 </a:t>
            </a:r>
            <a:r>
              <a:rPr lang="en-US" altLang="ko-KR" sz="1500" dirty="0" smtClean="0"/>
              <a:t>– A. </a:t>
            </a:r>
            <a:r>
              <a:rPr lang="ko-KR" altLang="en-US" sz="1500" dirty="0" smtClean="0"/>
              <a:t>사이트의 기본 분석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971600" y="2276872"/>
            <a:ext cx="3445174" cy="4422105"/>
            <a:chOff x="1115616" y="2276872"/>
            <a:chExt cx="3445174" cy="4422105"/>
          </a:xfrm>
        </p:grpSpPr>
        <p:pic>
          <p:nvPicPr>
            <p:cNvPr id="4098" name="Picture 2" descr="D:\강의교안\4장_img\4장_img\ch04-3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03648" y="2276872"/>
              <a:ext cx="2935942" cy="4032448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115616" y="6237312"/>
              <a:ext cx="3445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좌측 전체 메뉴가 펼쳐지도록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ko-KR" altLang="en-US" sz="1200" b="1" dirty="0" smtClean="0">
                  <a:latin typeface="+mn-ea"/>
                  <a:ea typeface="+mn-ea"/>
                </a:rPr>
                <a:t>    화면을 좁게 사용하는 옵션을 선택하는 경우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21074" y="2276872"/>
            <a:ext cx="3291286" cy="4422105"/>
            <a:chOff x="4355976" y="2276872"/>
            <a:chExt cx="3291286" cy="4422105"/>
          </a:xfrm>
        </p:grpSpPr>
        <p:pic>
          <p:nvPicPr>
            <p:cNvPr id="4099" name="Picture 3" descr="D:\강의교안\4장_img\4장_img\ch04-33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276872"/>
              <a:ext cx="2935942" cy="4032448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4355976" y="6237312"/>
              <a:ext cx="3291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좌측 전체 메뉴를 접고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    </a:t>
              </a:r>
              <a:r>
                <a:rPr lang="ko-KR" altLang="en-US" sz="1200" b="1" dirty="0" smtClean="0">
                  <a:latin typeface="+mn-ea"/>
                  <a:ea typeface="+mn-ea"/>
                </a:rPr>
                <a:t>화면을 넓게 사용하는 옵션을 선택한 경우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</a:t>
            </a:r>
            <a:r>
              <a:rPr lang="ko-KR" altLang="en-US" sz="1500" dirty="0"/>
              <a:t> </a:t>
            </a:r>
            <a:r>
              <a:rPr lang="en-US" altLang="ko-KR" sz="1500" dirty="0"/>
              <a:t>– A. </a:t>
            </a:r>
            <a:r>
              <a:rPr lang="ko-KR" altLang="en-US" sz="1500" dirty="0"/>
              <a:t>사이트의 기본 분석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417769" y="2204864"/>
            <a:ext cx="5890535" cy="1933183"/>
            <a:chOff x="1331640" y="2204864"/>
            <a:chExt cx="5890535" cy="1933183"/>
          </a:xfrm>
        </p:grpSpPr>
        <p:sp>
          <p:nvSpPr>
            <p:cNvPr id="6" name="TextBox 5"/>
            <p:cNvSpPr txBox="1"/>
            <p:nvPr/>
          </p:nvSpPr>
          <p:spPr>
            <a:xfrm>
              <a:off x="3153040" y="3861048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편집 화면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5122" name="Picture 2" descr="D:\강의교안\4장_img\4장_img\ch04-3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2204864"/>
              <a:ext cx="5890535" cy="1654259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2195736" y="4293096"/>
            <a:ext cx="4680520" cy="1933183"/>
            <a:chOff x="1835696" y="4293096"/>
            <a:chExt cx="4680520" cy="1933183"/>
          </a:xfrm>
        </p:grpSpPr>
        <p:sp>
          <p:nvSpPr>
            <p:cNvPr id="7" name="TextBox 6"/>
            <p:cNvSpPr txBox="1"/>
            <p:nvPr/>
          </p:nvSpPr>
          <p:spPr>
            <a:xfrm>
              <a:off x="2142778" y="5949280"/>
              <a:ext cx="4041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4-35]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화면 컬러 선택 옵션 중 블루를 선택한 화면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5123" name="Picture 3" descr="D:\강의교안\4장_img\4장_img\ch04-35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35696" y="4293096"/>
              <a:ext cx="4680520" cy="168125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</a:t>
            </a:r>
            <a:r>
              <a:rPr lang="ko-KR" altLang="en-US" sz="1500" dirty="0"/>
              <a:t> </a:t>
            </a:r>
            <a:r>
              <a:rPr lang="en-US" altLang="ko-KR" sz="1500" dirty="0"/>
              <a:t>– A. </a:t>
            </a:r>
            <a:r>
              <a:rPr lang="ko-KR" altLang="en-US" sz="1500" dirty="0"/>
              <a:t>사이트의 기본 분석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5536" y="2287905"/>
            <a:ext cx="4041491" cy="4237439"/>
            <a:chOff x="395536" y="2132856"/>
            <a:chExt cx="4041491" cy="4237439"/>
          </a:xfrm>
        </p:grpSpPr>
        <p:sp>
          <p:nvSpPr>
            <p:cNvPr id="6" name="TextBox 5"/>
            <p:cNvSpPr txBox="1"/>
            <p:nvPr/>
          </p:nvSpPr>
          <p:spPr>
            <a:xfrm>
              <a:off x="395536" y="6093296"/>
              <a:ext cx="4041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4-36]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화면 컬러 선택 옵션 중 핑크를 선택한 화면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0" name="Picture 4" descr="D:\강의교안\4장_img\4장_img\ch04-36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2132856"/>
              <a:ext cx="3840162" cy="3935412"/>
            </a:xfrm>
            <a:prstGeom prst="rect">
              <a:avLst/>
            </a:prstGeom>
            <a:noFill/>
          </p:spPr>
        </p:pic>
      </p:grpSp>
      <p:grpSp>
        <p:nvGrpSpPr>
          <p:cNvPr id="13" name="그룹 12"/>
          <p:cNvGrpSpPr/>
          <p:nvPr/>
        </p:nvGrpSpPr>
        <p:grpSpPr>
          <a:xfrm>
            <a:off x="4490949" y="2287905"/>
            <a:ext cx="4041491" cy="4233247"/>
            <a:chOff x="4294634" y="2132856"/>
            <a:chExt cx="4041491" cy="4233247"/>
          </a:xfrm>
        </p:grpSpPr>
        <p:sp>
          <p:nvSpPr>
            <p:cNvPr id="7" name="TextBox 6"/>
            <p:cNvSpPr txBox="1"/>
            <p:nvPr/>
          </p:nvSpPr>
          <p:spPr>
            <a:xfrm>
              <a:off x="4294634" y="6089104"/>
              <a:ext cx="4041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화면 컬러 선택 옵션 중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그린를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선택한 화면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6146" name="Picture 2" descr="D:\강의교안\4장_img\4장_img\ch04-37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55976" y="2132856"/>
              <a:ext cx="3840162" cy="39354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</a:t>
            </a:r>
            <a:r>
              <a:rPr lang="ko-KR" altLang="en-US" sz="1500" dirty="0"/>
              <a:t> </a:t>
            </a:r>
            <a:r>
              <a:rPr lang="en-US" altLang="ko-KR" sz="1500" dirty="0"/>
              <a:t>– A. </a:t>
            </a:r>
            <a:r>
              <a:rPr lang="ko-KR" altLang="en-US" sz="1500" dirty="0"/>
              <a:t>사이트의 기본 분석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55576" y="2329354"/>
            <a:ext cx="3600400" cy="4340006"/>
            <a:chOff x="755576" y="2185338"/>
            <a:chExt cx="3600400" cy="4340006"/>
          </a:xfrm>
        </p:grpSpPr>
        <p:sp>
          <p:nvSpPr>
            <p:cNvPr id="6" name="TextBox 5"/>
            <p:cNvSpPr txBox="1"/>
            <p:nvPr/>
          </p:nvSpPr>
          <p:spPr>
            <a:xfrm>
              <a:off x="1096566" y="6248345"/>
              <a:ext cx="2900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캐나다의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ko-KR" altLang="en-US" sz="1200" b="1" dirty="0" smtClean="0">
                  <a:latin typeface="+mn-ea"/>
                  <a:ea typeface="+mn-ea"/>
                </a:rPr>
                <a:t> 로컬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7170" name="Picture 2" descr="D:\강의교안\4장_img\4장_img\ch04-38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2185338"/>
              <a:ext cx="3600400" cy="40320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932040" y="2276872"/>
            <a:ext cx="3840162" cy="4388296"/>
            <a:chOff x="4932040" y="2132856"/>
            <a:chExt cx="3840162" cy="4388296"/>
          </a:xfrm>
        </p:grpSpPr>
        <p:sp>
          <p:nvSpPr>
            <p:cNvPr id="7" name="TextBox 6"/>
            <p:cNvSpPr txBox="1"/>
            <p:nvPr/>
          </p:nvSpPr>
          <p:spPr>
            <a:xfrm>
              <a:off x="5466083" y="6244153"/>
              <a:ext cx="2746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독일의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ko-KR" altLang="en-US" sz="1200" b="1" dirty="0" smtClean="0">
                  <a:latin typeface="+mn-ea"/>
                  <a:ea typeface="+mn-ea"/>
                </a:rPr>
                <a:t> 로컬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7171" name="Picture 3" descr="D:\강의교안\4장_img\4장_img\ch04-39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2040" y="2132856"/>
              <a:ext cx="3840162" cy="40751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</a:t>
            </a:r>
            <a:r>
              <a:rPr lang="ko-KR" altLang="en-US" sz="1500" dirty="0"/>
              <a:t> </a:t>
            </a:r>
            <a:r>
              <a:rPr lang="en-US" altLang="ko-KR" sz="1500" dirty="0"/>
              <a:t>– A. </a:t>
            </a:r>
            <a:r>
              <a:rPr lang="ko-KR" altLang="en-US" sz="1500" dirty="0"/>
              <a:t>사이트의 기본 분석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449585" y="2276871"/>
            <a:ext cx="3778599" cy="4392489"/>
            <a:chOff x="1403648" y="2204863"/>
            <a:chExt cx="3778599" cy="4392489"/>
          </a:xfrm>
        </p:grpSpPr>
        <p:sp>
          <p:nvSpPr>
            <p:cNvPr id="7" name="TextBox 6"/>
            <p:cNvSpPr txBox="1"/>
            <p:nvPr/>
          </p:nvSpPr>
          <p:spPr>
            <a:xfrm>
              <a:off x="1403648" y="6320353"/>
              <a:ext cx="3778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4-40]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ko-KR" altLang="en-US" sz="1200" b="1" dirty="0" smtClean="0">
                  <a:latin typeface="+mn-ea"/>
                  <a:ea typeface="+mn-ea"/>
                </a:rPr>
                <a:t> 코리아의 메인 페이지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8194" name="Picture 2" descr="D:\강의교안\4장_img\4장_img\ch04-40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63688" y="2204863"/>
              <a:ext cx="3096344" cy="40870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</a:t>
            </a:r>
            <a:r>
              <a:rPr lang="ko-KR" altLang="en-US" sz="1500" dirty="0"/>
              <a:t> </a:t>
            </a:r>
            <a:r>
              <a:rPr lang="en-US" altLang="ko-KR" sz="1500" dirty="0"/>
              <a:t>– </a:t>
            </a:r>
            <a:r>
              <a:rPr lang="en-US" altLang="ko-KR" sz="1500" dirty="0" smtClean="0"/>
              <a:t>B. </a:t>
            </a:r>
            <a:r>
              <a:rPr lang="ko-KR" altLang="en-US" sz="1500" dirty="0" smtClean="0"/>
              <a:t>메인 페이지 </a:t>
            </a:r>
            <a:r>
              <a:rPr lang="ko-KR" altLang="en-US" sz="1500" dirty="0"/>
              <a:t>분석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71600" y="2204864"/>
            <a:ext cx="3416320" cy="4468321"/>
            <a:chOff x="1181150" y="2204864"/>
            <a:chExt cx="3416320" cy="4468321"/>
          </a:xfrm>
        </p:grpSpPr>
        <p:sp>
          <p:nvSpPr>
            <p:cNvPr id="7" name="TextBox 6"/>
            <p:cNvSpPr txBox="1"/>
            <p:nvPr/>
          </p:nvSpPr>
          <p:spPr>
            <a:xfrm>
              <a:off x="1181150" y="6396186"/>
              <a:ext cx="3416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4-41]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ko-KR" altLang="en-US" sz="1200" b="1" dirty="0" smtClean="0">
                  <a:latin typeface="+mn-ea"/>
                  <a:ea typeface="+mn-ea"/>
                </a:rPr>
                <a:t> 코리아 사이트의 메인 페이지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9218" name="Picture 2" descr="D:\강의교안\4장_img\4장_img\ch04-4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429" y="2204864"/>
              <a:ext cx="3168554" cy="41823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4355976" y="2204864"/>
            <a:ext cx="4448654" cy="4472513"/>
            <a:chOff x="4355976" y="2204864"/>
            <a:chExt cx="4448654" cy="4472513"/>
          </a:xfrm>
        </p:grpSpPr>
        <p:pic>
          <p:nvPicPr>
            <p:cNvPr id="9219" name="Picture 3" descr="D:\강의교안\4장_img\4장_img\ch04-42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805" y="2204864"/>
              <a:ext cx="3168555" cy="4181078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4355976" y="6400378"/>
              <a:ext cx="444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4-42]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ko-KR" altLang="en-US" sz="1200" b="1" dirty="0" smtClean="0">
                  <a:latin typeface="+mn-ea"/>
                  <a:ea typeface="+mn-ea"/>
                </a:rPr>
                <a:t> 코리아 사이트의 메인 페이지 레이아웃 구성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1564225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벤치마킹을 위해 다양한 사이트를 분석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4-16] </a:t>
            </a:r>
            <a:r>
              <a:rPr lang="ko-KR" altLang="en-US" sz="1500" dirty="0" smtClean="0"/>
              <a:t>검색 포털 </a:t>
            </a:r>
            <a:r>
              <a:rPr lang="ko-KR" altLang="en-US" sz="1500" dirty="0" err="1" smtClean="0"/>
              <a:t>야후</a:t>
            </a:r>
            <a:r>
              <a:rPr lang="ko-KR" altLang="en-US" sz="1500" dirty="0" smtClean="0"/>
              <a:t> 사이트 메인 화면 분석</a:t>
            </a:r>
            <a:r>
              <a:rPr lang="ko-KR" altLang="en-US" sz="1500" dirty="0"/>
              <a:t> </a:t>
            </a:r>
            <a:r>
              <a:rPr lang="en-US" altLang="ko-KR" sz="1500" dirty="0"/>
              <a:t>– </a:t>
            </a:r>
            <a:r>
              <a:rPr lang="en-US" altLang="ko-KR" sz="1500" dirty="0" smtClean="0"/>
              <a:t>B. </a:t>
            </a:r>
            <a:r>
              <a:rPr lang="ko-KR" altLang="en-US" sz="1500" dirty="0" smtClean="0"/>
              <a:t>메인 페이지 분석</a:t>
            </a:r>
            <a:endParaRPr lang="en-US" altLang="ko-KR" sz="1500" dirty="0" smtClean="0"/>
          </a:p>
          <a:p>
            <a:pPr lvl="2">
              <a:buNone/>
            </a:pPr>
            <a:r>
              <a:rPr lang="en-US" altLang="ko-KR" sz="1500" dirty="0"/>
              <a:t> </a:t>
            </a:r>
            <a:r>
              <a:rPr lang="en-US" altLang="ko-KR" sz="1500" dirty="0" smtClean="0"/>
              <a:t>   ① logo</a:t>
            </a:r>
            <a:endParaRPr lang="ko-KR" altLang="en-US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331640" y="2633092"/>
            <a:ext cx="6172200" cy="1072907"/>
            <a:chOff x="1331640" y="2633092"/>
            <a:chExt cx="6172200" cy="1072907"/>
          </a:xfrm>
        </p:grpSpPr>
        <p:sp>
          <p:nvSpPr>
            <p:cNvPr id="7" name="TextBox 6"/>
            <p:cNvSpPr txBox="1"/>
            <p:nvPr/>
          </p:nvSpPr>
          <p:spPr>
            <a:xfrm>
              <a:off x="2869709" y="3429000"/>
              <a:ext cx="3108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과거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야후</a:t>
              </a:r>
              <a:r>
                <a:rPr lang="ko-KR" altLang="en-US" sz="1200" b="1" dirty="0" smtClean="0">
                  <a:latin typeface="+mn-ea"/>
                  <a:ea typeface="+mn-ea"/>
                </a:rPr>
                <a:t> 코리아의 로고 영역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0242" name="Picture 2" descr="D:\강의교안\4장_img\4장_img\ch04-4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2633092"/>
              <a:ext cx="6172200" cy="723900"/>
            </a:xfrm>
            <a:prstGeom prst="rect">
              <a:avLst/>
            </a:prstGeom>
            <a:noFill/>
          </p:spPr>
        </p:pic>
      </p:grp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211013" y="3861049"/>
            <a:ext cx="871537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사례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4-16]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검색 포털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야후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사이트 메인 화면 분석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– B.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메인 페이지 분석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맑은 고딕" pitchFamily="50" charset="-127"/>
              <a:cs typeface="+mn-cs"/>
            </a:endParaRPr>
          </a:p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   ② </a:t>
            </a:r>
            <a:r>
              <a:rPr kumimoji="0" lang="en-US" altLang="ko-KR" sz="1500" dirty="0" smtClean="0">
                <a:latin typeface="Times New Roman" pitchFamily="18" charset="0"/>
                <a:ea typeface="맑은 고딕" pitchFamily="50" charset="-127"/>
              </a:rPr>
              <a:t>Search</a:t>
            </a:r>
          </a:p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     ※ p.124 ~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125 </a:t>
            </a:r>
            <a:r>
              <a:rPr kumimoji="0" lang="ko-KR" altLang="en-US" sz="15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참고</a:t>
            </a:r>
            <a:endParaRPr kumimoji="0" lang="ko-KR" alt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벤치마킹의 요건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벤치마킹의 절차와 요소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4-17] </a:t>
            </a:r>
            <a:r>
              <a:rPr lang="ko-KR" altLang="en-US" sz="1500" dirty="0" smtClean="0"/>
              <a:t>기업 홈페이지 벤치마킹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대상 사이트</a:t>
            </a:r>
            <a:endParaRPr lang="ko-KR" altLang="en-US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512" y="2348880"/>
            <a:ext cx="4462575" cy="3786341"/>
            <a:chOff x="179512" y="2348880"/>
            <a:chExt cx="4462575" cy="3786341"/>
          </a:xfrm>
        </p:grpSpPr>
        <p:pic>
          <p:nvPicPr>
            <p:cNvPr id="11266" name="Picture 2" descr="D:\강의교안\4장_img\4장_img\ch04-44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2" y="2348880"/>
              <a:ext cx="4462575" cy="3541762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578327" y="5858222"/>
              <a:ext cx="16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삼성그룹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88024" y="2348671"/>
            <a:ext cx="4191000" cy="3805600"/>
            <a:chOff x="4788024" y="2348671"/>
            <a:chExt cx="4191000" cy="3805600"/>
          </a:xfrm>
        </p:grpSpPr>
        <p:pic>
          <p:nvPicPr>
            <p:cNvPr id="11267" name="Picture 3" descr="D:\강의교안\4장_img\4장_img\ch04-4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8024" y="2348671"/>
              <a:ext cx="4191000" cy="3528601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112783" y="5877272"/>
              <a:ext cx="1536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4-45] LG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그룹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211013" y="6237312"/>
            <a:ext cx="8715375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17550" marR="0" lvl="2" indent="-1778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   ※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사례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4-17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에 대한 세부 과정은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p.127 ~</a:t>
            </a:r>
            <a:r>
              <a:rPr kumimoji="0" lang="en-US" altLang="ko-KR" sz="15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 131 </a:t>
            </a:r>
            <a:r>
              <a:rPr kumimoji="0" lang="ko-KR" altLang="en-US" sz="15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맑은 고딕" pitchFamily="50" charset="-127"/>
                <a:cs typeface="+mn-cs"/>
              </a:rPr>
              <a:t>참고</a:t>
            </a:r>
            <a:endParaRPr kumimoji="0" lang="ko-KR" alt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/>
              <a:t>4-17] </a:t>
            </a:r>
            <a:r>
              <a:rPr lang="ko-KR" altLang="en-US" sz="1500" dirty="0"/>
              <a:t>기업 홈페이지 </a:t>
            </a:r>
            <a:r>
              <a:rPr lang="ko-KR" altLang="en-US" sz="1500" dirty="0" smtClean="0"/>
              <a:t>벤치마킹 </a:t>
            </a:r>
            <a:r>
              <a:rPr lang="en-US" altLang="ko-KR" sz="1500" dirty="0" smtClean="0"/>
              <a:t>– ③ Navigation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284618" y="2151907"/>
            <a:ext cx="4231598" cy="4517453"/>
            <a:chOff x="2284618" y="2151907"/>
            <a:chExt cx="4231598" cy="4517453"/>
          </a:xfrm>
        </p:grpSpPr>
        <p:grpSp>
          <p:nvGrpSpPr>
            <p:cNvPr id="6" name="그룹 5"/>
            <p:cNvGrpSpPr/>
            <p:nvPr/>
          </p:nvGrpSpPr>
          <p:grpSpPr>
            <a:xfrm>
              <a:off x="2284618" y="2151907"/>
              <a:ext cx="4231598" cy="4248471"/>
              <a:chOff x="1331642" y="2132857"/>
              <a:chExt cx="4231598" cy="4248471"/>
            </a:xfrm>
          </p:grpSpPr>
          <p:pic>
            <p:nvPicPr>
              <p:cNvPr id="12290" name="Picture 2" descr="D:\강의교안\4장_img\4장_img\ch04-46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1642" y="2132857"/>
                <a:ext cx="4093112" cy="4248471"/>
              </a:xfrm>
              <a:prstGeom prst="rect">
                <a:avLst/>
              </a:prstGeom>
              <a:noFill/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250060" y="2348880"/>
                <a:ext cx="13131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메인 </a:t>
                </a:r>
                <a:r>
                  <a:rPr lang="ko-KR" altLang="en-US" sz="1200" b="1" dirty="0" err="1" smtClean="0">
                    <a:solidFill>
                      <a:schemeClr val="accent5">
                        <a:lumMod val="75000"/>
                      </a:schemeClr>
                    </a:solidFill>
                  </a:rPr>
                  <a:t>네비게이션</a:t>
                </a:r>
                <a:endParaRPr lang="ko-KR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718842" y="6392361"/>
              <a:ext cx="3361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4-46]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 홈페이지의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/>
              <a:t>4-17] </a:t>
            </a:r>
            <a:r>
              <a:rPr lang="ko-KR" altLang="en-US" sz="1500" dirty="0"/>
              <a:t>기업 홈페이지 </a:t>
            </a:r>
            <a:r>
              <a:rPr lang="ko-KR" altLang="en-US" sz="1500" dirty="0" smtClean="0"/>
              <a:t>벤치마킹 </a:t>
            </a:r>
            <a:r>
              <a:rPr lang="en-US" altLang="ko-KR" sz="1500" dirty="0" smtClean="0"/>
              <a:t>– ④ Contents</a:t>
            </a:r>
            <a:endParaRPr lang="ko-KR" altLang="en-US" sz="15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123728" y="2204864"/>
            <a:ext cx="4464496" cy="4483546"/>
            <a:chOff x="2123728" y="2204864"/>
            <a:chExt cx="4464496" cy="4483546"/>
          </a:xfrm>
        </p:grpSpPr>
        <p:sp>
          <p:nvSpPr>
            <p:cNvPr id="7" name="TextBox 6"/>
            <p:cNvSpPr txBox="1"/>
            <p:nvPr/>
          </p:nvSpPr>
          <p:spPr>
            <a:xfrm>
              <a:off x="2833153" y="6411411"/>
              <a:ext cx="3054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 홈페이지의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3314" name="Picture 2" descr="D:\강의교안\4장_img\4장_img\ch04-47.jpg"/>
            <p:cNvPicPr>
              <a:picLocks noChangeAspect="1" noChangeArrowheads="1"/>
            </p:cNvPicPr>
            <p:nvPr/>
          </p:nvPicPr>
          <p:blipFill>
            <a:blip r:embed="rId2" cstate="print"/>
            <a:srcRect l="3317" t="2227" b="5111"/>
            <a:stretch>
              <a:fillRect/>
            </a:stretch>
          </p:blipFill>
          <p:spPr bwMode="auto">
            <a:xfrm>
              <a:off x="2123728" y="2204864"/>
              <a:ext cx="4464496" cy="42301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 사이트 기획 전 고려사항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사용자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누구인가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그들의 유형</a:t>
            </a:r>
            <a:r>
              <a:rPr lang="en-US" altLang="ko-KR" dirty="0" smtClean="0"/>
              <a:t>/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/</a:t>
            </a:r>
            <a:r>
              <a:rPr lang="ko-KR" altLang="en-US" dirty="0" smtClean="0"/>
              <a:t>속성은 어떠한가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유저의 일상 생활은 어떠한가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이것은 우리의 비즈니스와 어떻게 연관되는가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유저는 온라인에서 어떤 가치를 중요하게 생각하는가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심도 깊은 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유저들은 정보를 어떻게 이용하나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유저가 진정으로 원하는 것이 무엇인가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어떤 서비스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기능이 필요한가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유저는 이러한 서비스나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기능이 어떠한 방식으로 제공되기를 바라는가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이로 인한 유저의 만족이 비즈니스의 성공에 어떻게 기여하는가</a:t>
            </a:r>
            <a:r>
              <a:rPr lang="en-US" altLang="ko-KR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/>
              <a:t>4-17] </a:t>
            </a:r>
            <a:r>
              <a:rPr lang="ko-KR" altLang="en-US" sz="1500" dirty="0"/>
              <a:t>기업 홈페이지 </a:t>
            </a:r>
            <a:r>
              <a:rPr lang="ko-KR" altLang="en-US" sz="1500" dirty="0" smtClean="0"/>
              <a:t>벤치마킹 </a:t>
            </a:r>
            <a:r>
              <a:rPr lang="en-US" altLang="ko-KR" sz="1500" dirty="0" smtClean="0"/>
              <a:t>– ③ Navigation</a:t>
            </a:r>
            <a:endParaRPr lang="ko-KR" altLang="en-US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123728" y="2204863"/>
            <a:ext cx="5423307" cy="4392489"/>
            <a:chOff x="2123728" y="2204863"/>
            <a:chExt cx="5423307" cy="4392489"/>
          </a:xfrm>
        </p:grpSpPr>
        <p:pic>
          <p:nvPicPr>
            <p:cNvPr id="14338" name="Picture 2" descr="D:\강의교안\4장_img\4장_img\ch04-4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23728" y="2204863"/>
              <a:ext cx="4248472" cy="4198783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627784" y="6320353"/>
              <a:ext cx="3238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4-48] LG</a:t>
              </a:r>
              <a:r>
                <a:rPr lang="ko-KR" altLang="en-US" sz="1200" b="1" dirty="0" smtClean="0">
                  <a:latin typeface="+mn-ea"/>
                  <a:ea typeface="+mn-ea"/>
                </a:rPr>
                <a:t> 홈페이지의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네비게이션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47052" y="2334022"/>
              <a:ext cx="1313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5">
                      <a:lumMod val="75000"/>
                    </a:schemeClr>
                  </a:solidFill>
                </a:rPr>
                <a:t>메인 </a:t>
              </a:r>
              <a:r>
                <a:rPr lang="ko-KR" altLang="en-US" sz="12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네비게이션</a:t>
              </a:r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7900" y="4653136"/>
              <a:ext cx="1289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5">
                      <a:lumMod val="75000"/>
                    </a:schemeClr>
                  </a:solidFill>
                </a:rPr>
                <a:t>보조 </a:t>
              </a:r>
              <a:r>
                <a:rPr lang="ko-KR" altLang="en-US" sz="12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네비게이션</a:t>
              </a:r>
              <a:endParaRPr lang="ko-KR" altLang="en-US" sz="12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/>
              <a:t>4-17] </a:t>
            </a:r>
            <a:r>
              <a:rPr lang="ko-KR" altLang="en-US" sz="1500" dirty="0"/>
              <a:t>기업 홈페이지 </a:t>
            </a:r>
            <a:r>
              <a:rPr lang="ko-KR" altLang="en-US" sz="1500" dirty="0" smtClean="0"/>
              <a:t>벤치마킹 </a:t>
            </a:r>
            <a:r>
              <a:rPr lang="en-US" altLang="ko-KR" sz="1500" dirty="0" smtClean="0"/>
              <a:t>– ④ Contents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2132856"/>
            <a:ext cx="4608512" cy="4555554"/>
            <a:chOff x="2051720" y="2132856"/>
            <a:chExt cx="4608512" cy="4555554"/>
          </a:xfrm>
        </p:grpSpPr>
        <p:sp>
          <p:nvSpPr>
            <p:cNvPr id="7" name="TextBox 6"/>
            <p:cNvSpPr txBox="1"/>
            <p:nvPr/>
          </p:nvSpPr>
          <p:spPr>
            <a:xfrm>
              <a:off x="2890303" y="6411411"/>
              <a:ext cx="29311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4-49] LG</a:t>
              </a:r>
              <a:r>
                <a:rPr lang="ko-KR" altLang="en-US" sz="1200" b="1" dirty="0" smtClean="0">
                  <a:latin typeface="+mn-ea"/>
                  <a:ea typeface="+mn-ea"/>
                </a:rPr>
                <a:t> 홈페이지의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구성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5362" name="Picture 2" descr="D:\강의교안\4장_img\4장_img\ch04-49.jpg"/>
            <p:cNvPicPr>
              <a:picLocks noChangeAspect="1" noChangeArrowheads="1"/>
            </p:cNvPicPr>
            <p:nvPr/>
          </p:nvPicPr>
          <p:blipFill>
            <a:blip r:embed="rId2" cstate="print"/>
            <a:srcRect b="1475"/>
            <a:stretch>
              <a:fillRect/>
            </a:stretch>
          </p:blipFill>
          <p:spPr bwMode="auto">
            <a:xfrm>
              <a:off x="2051720" y="2132856"/>
              <a:ext cx="4608512" cy="426974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/>
              <a:t>4-17] </a:t>
            </a:r>
            <a:r>
              <a:rPr lang="ko-KR" altLang="en-US" sz="1500" dirty="0"/>
              <a:t>기업 홈페이지 </a:t>
            </a:r>
            <a:r>
              <a:rPr lang="ko-KR" altLang="en-US" sz="1500" dirty="0" smtClean="0"/>
              <a:t>벤치마킹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요약 분석 및 시사점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15616" y="2132856"/>
            <a:ext cx="6984776" cy="4415363"/>
            <a:chOff x="1115616" y="2132856"/>
            <a:chExt cx="6984776" cy="4415363"/>
          </a:xfrm>
        </p:grpSpPr>
        <p:sp>
          <p:nvSpPr>
            <p:cNvPr id="7" name="TextBox 6"/>
            <p:cNvSpPr txBox="1"/>
            <p:nvPr/>
          </p:nvSpPr>
          <p:spPr>
            <a:xfrm>
              <a:off x="3575911" y="6271220"/>
              <a:ext cx="2076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4-50]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분석 및 시사점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6386" name="Picture 2" descr="D:\강의교안\4장_img\4장_img\ch04-5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5616" y="2132856"/>
              <a:ext cx="6984776" cy="423779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4-18] </a:t>
            </a:r>
            <a:r>
              <a:rPr lang="ko-KR" altLang="en-US" sz="1500" dirty="0" smtClean="0"/>
              <a:t>온라인 교육 사이트 벤치마킹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82777" y="2116974"/>
            <a:ext cx="6917615" cy="4522303"/>
            <a:chOff x="827584" y="2174124"/>
            <a:chExt cx="6917615" cy="4522303"/>
          </a:xfrm>
        </p:grpSpPr>
        <p:sp>
          <p:nvSpPr>
            <p:cNvPr id="7" name="TextBox 6"/>
            <p:cNvSpPr txBox="1"/>
            <p:nvPr/>
          </p:nvSpPr>
          <p:spPr>
            <a:xfrm>
              <a:off x="3169940" y="6419428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4-51]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사이트 선정 기준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7410" name="Picture 2" descr="D:\강의교안\4장_img\4장_img\ch04-5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174124"/>
              <a:ext cx="6917615" cy="420720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4-18] </a:t>
            </a:r>
            <a:r>
              <a:rPr lang="ko-KR" altLang="en-US" sz="1500" dirty="0" smtClean="0"/>
              <a:t>온라인 교육 사이트 벤치마킹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3" y="2132856"/>
            <a:ext cx="6540340" cy="4525471"/>
            <a:chOff x="1259633" y="2132856"/>
            <a:chExt cx="6540340" cy="4525471"/>
          </a:xfrm>
        </p:grpSpPr>
        <p:sp>
          <p:nvSpPr>
            <p:cNvPr id="7" name="TextBox 6"/>
            <p:cNvSpPr txBox="1"/>
            <p:nvPr/>
          </p:nvSpPr>
          <p:spPr>
            <a:xfrm>
              <a:off x="3419872" y="6381328"/>
              <a:ext cx="2230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en-US" altLang="ko-KR" sz="1200" b="1" dirty="0" err="1" smtClean="0">
                  <a:latin typeface="+mn-ea"/>
                  <a:ea typeface="+mn-ea"/>
                </a:rPr>
                <a:t>그림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4-52]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사이트 평가 항목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8434" name="Picture 2" descr="D:\강의교안\4장_img\4장_img\ch04-5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3" y="2132856"/>
              <a:ext cx="6540340" cy="424847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4-18] </a:t>
            </a:r>
            <a:r>
              <a:rPr lang="ko-KR" altLang="en-US" sz="1500" dirty="0" smtClean="0"/>
              <a:t>온라인 교육 사이트 벤치마킹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200150" y="2137892"/>
            <a:ext cx="6828234" cy="4577585"/>
            <a:chOff x="1200150" y="2137892"/>
            <a:chExt cx="6828234" cy="4577585"/>
          </a:xfrm>
        </p:grpSpPr>
        <p:sp>
          <p:nvSpPr>
            <p:cNvPr id="7" name="TextBox 6"/>
            <p:cNvSpPr txBox="1"/>
            <p:nvPr/>
          </p:nvSpPr>
          <p:spPr>
            <a:xfrm>
              <a:off x="2843808" y="6438478"/>
              <a:ext cx="35349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표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4-3]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국매외</a:t>
              </a:r>
              <a:r>
                <a:rPr lang="ko-KR" altLang="en-US" sz="1200" b="1" dirty="0" smtClean="0">
                  <a:latin typeface="+mn-ea"/>
                  <a:ea typeface="+mn-ea"/>
                </a:rPr>
                <a:t> 온라인 교육 사이트의 구축 특징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0644" t="26500" r="10762" b="14250"/>
            <a:stretch>
              <a:fillRect/>
            </a:stretch>
          </p:blipFill>
          <p:spPr bwMode="auto">
            <a:xfrm>
              <a:off x="1200150" y="2137892"/>
              <a:ext cx="6828234" cy="43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4-18] </a:t>
            </a:r>
            <a:r>
              <a:rPr lang="ko-KR" altLang="en-US" sz="1500" dirty="0" smtClean="0"/>
              <a:t>온라인 교육 사이트 벤치마킹</a:t>
            </a:r>
            <a:endParaRPr lang="ko-KR" altLang="en-US" sz="15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763688" y="2196847"/>
            <a:ext cx="5904386" cy="4472513"/>
            <a:chOff x="2051720" y="2204864"/>
            <a:chExt cx="5904386" cy="4472513"/>
          </a:xfrm>
        </p:grpSpPr>
        <p:sp>
          <p:nvSpPr>
            <p:cNvPr id="7" name="TextBox 6"/>
            <p:cNvSpPr txBox="1"/>
            <p:nvPr/>
          </p:nvSpPr>
          <p:spPr>
            <a:xfrm>
              <a:off x="3558296" y="6400378"/>
              <a:ext cx="2904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표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비전과 사업 모델</a:t>
              </a:r>
              <a:r>
                <a:rPr lang="en-US" altLang="ko-KR" sz="1200" b="1" dirty="0" smtClean="0">
                  <a:latin typeface="+mn-ea"/>
                  <a:ea typeface="+mn-ea"/>
                </a:rPr>
                <a:t>,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교육 시스템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051720" y="2204864"/>
              <a:ext cx="5904386" cy="4176464"/>
              <a:chOff x="899592" y="2276872"/>
              <a:chExt cx="7188279" cy="5487904"/>
            </a:xfrm>
          </p:grpSpPr>
          <p:pic>
            <p:nvPicPr>
              <p:cNvPr id="2048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9956" t="42000" r="11210" b="19750"/>
              <a:stretch>
                <a:fillRect/>
              </a:stretch>
            </p:blipFill>
            <p:spPr bwMode="auto">
              <a:xfrm>
                <a:off x="899592" y="2276872"/>
                <a:ext cx="7173044" cy="2914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483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8324" t="35370" r="33082" b="30250"/>
              <a:stretch>
                <a:fillRect/>
              </a:stretch>
            </p:blipFill>
            <p:spPr bwMode="auto">
              <a:xfrm>
                <a:off x="944121" y="5145000"/>
                <a:ext cx="7143750" cy="2619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4-18] </a:t>
            </a:r>
            <a:r>
              <a:rPr lang="ko-KR" altLang="en-US" sz="1500" dirty="0" smtClean="0"/>
              <a:t>온라인 교육 사이트 벤치마킹</a:t>
            </a:r>
            <a:endParaRPr lang="ko-KR" altLang="en-US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672630" y="2204864"/>
            <a:ext cx="5848397" cy="4464496"/>
            <a:chOff x="1672630" y="2204864"/>
            <a:chExt cx="5848397" cy="4464496"/>
          </a:xfrm>
        </p:grpSpPr>
        <p:sp>
          <p:nvSpPr>
            <p:cNvPr id="7" name="TextBox 6"/>
            <p:cNvSpPr txBox="1"/>
            <p:nvPr/>
          </p:nvSpPr>
          <p:spPr>
            <a:xfrm>
              <a:off x="3270264" y="6392361"/>
              <a:ext cx="23487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표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4-5]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교육 서비스 이용 비교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672630" y="2204864"/>
              <a:ext cx="5848397" cy="4176464"/>
              <a:chOff x="1380520" y="980728"/>
              <a:chExt cx="7100334" cy="6761359"/>
            </a:xfrm>
          </p:grpSpPr>
          <p:pic>
            <p:nvPicPr>
              <p:cNvPr id="2150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007" t="22098" r="37945" b="13135"/>
              <a:stretch>
                <a:fillRect/>
              </a:stretch>
            </p:blipFill>
            <p:spPr bwMode="auto">
              <a:xfrm>
                <a:off x="1403648" y="980728"/>
                <a:ext cx="7077206" cy="4935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0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2681" t="32356" r="9238" b="43479"/>
              <a:stretch>
                <a:fillRect/>
              </a:stretch>
            </p:blipFill>
            <p:spPr bwMode="auto">
              <a:xfrm>
                <a:off x="1380520" y="5900760"/>
                <a:ext cx="7081214" cy="1841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04186"/>
          </a:xfrm>
        </p:spPr>
        <p:txBody>
          <a:bodyPr/>
          <a:lstStyle/>
          <a:p>
            <a:r>
              <a:rPr lang="ko-KR" altLang="en-US" dirty="0"/>
              <a:t>벤치마킹의 요건</a:t>
            </a:r>
            <a:endParaRPr lang="en-US" altLang="ko-KR" dirty="0"/>
          </a:p>
          <a:p>
            <a:pPr lvl="1"/>
            <a:r>
              <a:rPr lang="ko-KR" altLang="en-US" dirty="0"/>
              <a:t>벤치마킹의 절차와 요소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4-18] </a:t>
            </a:r>
            <a:r>
              <a:rPr lang="ko-KR" altLang="en-US" sz="1500" dirty="0" smtClean="0"/>
              <a:t>온라인 교육 사이트 벤치마킹</a:t>
            </a:r>
            <a:endParaRPr lang="ko-KR" altLang="en-US" sz="15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907704" y="2132856"/>
            <a:ext cx="5760641" cy="4536504"/>
            <a:chOff x="1907704" y="2132856"/>
            <a:chExt cx="5760641" cy="4536504"/>
          </a:xfrm>
        </p:grpSpPr>
        <p:sp>
          <p:nvSpPr>
            <p:cNvPr id="7" name="TextBox 6"/>
            <p:cNvSpPr txBox="1"/>
            <p:nvPr/>
          </p:nvSpPr>
          <p:spPr>
            <a:xfrm>
              <a:off x="2904768" y="6392361"/>
              <a:ext cx="37689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표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사이트별</a:t>
              </a:r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smtClean="0">
                  <a:latin typeface="+mn-ea"/>
                  <a:ea typeface="+mn-ea"/>
                </a:rPr>
                <a:t>특징</a:t>
              </a:r>
              <a:r>
                <a:rPr lang="en-US" altLang="ko-KR" sz="1200" b="1" dirty="0" smtClean="0">
                  <a:latin typeface="+mn-ea"/>
                  <a:ea typeface="+mn-ea"/>
                </a:rPr>
                <a:t>, </a:t>
              </a:r>
              <a:r>
                <a:rPr lang="ko-KR" altLang="en-US" sz="1200" b="1" dirty="0" smtClean="0">
                  <a:latin typeface="+mn-ea"/>
                  <a:ea typeface="+mn-ea"/>
                </a:rPr>
                <a:t>단점</a:t>
              </a:r>
              <a:r>
                <a:rPr lang="en-US" altLang="ko-KR" sz="1200" b="1" dirty="0" smtClean="0">
                  <a:latin typeface="+mn-ea"/>
                  <a:ea typeface="+mn-ea"/>
                </a:rPr>
                <a:t>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적용해볼 만한 아이템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907704" y="2132856"/>
              <a:ext cx="5760641" cy="4248472"/>
              <a:chOff x="1640910" y="692696"/>
              <a:chExt cx="7098891" cy="6457120"/>
            </a:xfrm>
          </p:grpSpPr>
          <p:pic>
            <p:nvPicPr>
              <p:cNvPr id="2253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2067" t="16143" r="9779" b="18975"/>
              <a:stretch>
                <a:fillRect/>
              </a:stretch>
            </p:blipFill>
            <p:spPr bwMode="auto">
              <a:xfrm>
                <a:off x="1640910" y="692696"/>
                <a:ext cx="7090131" cy="4944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53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584" t="46994" r="37316" b="32526"/>
              <a:stretch>
                <a:fillRect/>
              </a:stretch>
            </p:blipFill>
            <p:spPr bwMode="auto">
              <a:xfrm>
                <a:off x="1656249" y="5589241"/>
                <a:ext cx="7083552" cy="1560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644346"/>
          </a:xfrm>
        </p:spPr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사이트를 여러 가지 시각으로 분석해보자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커뮤니티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 학습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쇼핑 사이트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분석한 사이트 중 하나를 선택하여 유사한 사이트를 </a:t>
            </a:r>
            <a:r>
              <a:rPr lang="ko-KR" altLang="en-US" dirty="0" err="1" smtClean="0"/>
              <a:t>벤치마킹해보자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대표적인 분류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연령별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직업별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기업별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사이트의 특성에 따라 매우 구체적이고 복합적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사이트의 타깃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신상 명세</a:t>
            </a:r>
            <a:r>
              <a:rPr lang="en-US" altLang="ko-KR" dirty="0" smtClean="0"/>
              <a:t>(demography)</a:t>
            </a:r>
            <a:r>
              <a:rPr lang="ko-KR" altLang="en-US" dirty="0" smtClean="0"/>
              <a:t>에서 출발하여 행동 패턴이나 특징까지 복합적으로 정의하여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유저 </a:t>
            </a:r>
            <a:r>
              <a:rPr lang="ko-KR" altLang="en-US" dirty="0" err="1" smtClean="0"/>
              <a:t>세그멘테이션</a:t>
            </a:r>
            <a:r>
              <a:rPr lang="en-US" altLang="ko-KR" dirty="0" smtClean="0"/>
              <a:t>(User Segmentation) : </a:t>
            </a:r>
            <a:r>
              <a:rPr lang="ko-KR" altLang="en-US" dirty="0" smtClean="0"/>
              <a:t>비슷한 성격을 가진 타깃 집단을 구분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사이트의 레이아웃이나 사용하는 언어의 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레이블링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사이즈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등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사이트의 </a:t>
            </a:r>
            <a:r>
              <a:rPr lang="ko-KR" altLang="en-US" dirty="0" smtClean="0"/>
              <a:t>전반적인 성격이나 방향을 규정하는 가이드라인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타깃을 정의하는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타깃의 기호와 행동 패턴에 맞는 사이트를 만들기 위해서임</a:t>
            </a:r>
            <a:endParaRPr lang="en-US" altLang="ko-KR" dirty="0" smtClean="0"/>
          </a:p>
          <a:p>
            <a:pPr lvl="2"/>
            <a:r>
              <a:rPr lang="ko-KR" altLang="en-US" dirty="0"/>
              <a:t>타깃 유저로 정의한 핵심 </a:t>
            </a:r>
            <a:r>
              <a:rPr lang="ko-KR" altLang="en-US" dirty="0" err="1"/>
              <a:t>유저층이</a:t>
            </a:r>
            <a:r>
              <a:rPr lang="ko-KR" altLang="en-US" dirty="0"/>
              <a:t> 다른 </a:t>
            </a:r>
            <a:r>
              <a:rPr lang="ko-KR" altLang="en-US" dirty="0" err="1"/>
              <a:t>유저층과</a:t>
            </a:r>
            <a:r>
              <a:rPr lang="ko-KR" altLang="en-US" dirty="0"/>
              <a:t> 어떤 차이가 있는지 파악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708242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연령을 고려하여 기획된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연령은 사이트의 시각적인 표현에 가장 큰 영향을 미치는 요소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4-1] </a:t>
            </a:r>
            <a:r>
              <a:rPr lang="ko-KR" altLang="en-US" sz="1500" dirty="0" smtClean="0"/>
              <a:t>흥미 있는 애니메이션이 가득한 웹 사이트</a:t>
            </a:r>
            <a:endParaRPr lang="ko-KR" altLang="en-US" sz="15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889992" y="2708920"/>
            <a:ext cx="5274296" cy="3816424"/>
            <a:chOff x="1889992" y="2708920"/>
            <a:chExt cx="5274296" cy="3816424"/>
          </a:xfrm>
        </p:grpSpPr>
        <p:grpSp>
          <p:nvGrpSpPr>
            <p:cNvPr id="16" name="그룹 15"/>
            <p:cNvGrpSpPr/>
            <p:nvPr/>
          </p:nvGrpSpPr>
          <p:grpSpPr>
            <a:xfrm>
              <a:off x="1889992" y="2708920"/>
              <a:ext cx="2611031" cy="1846317"/>
              <a:chOff x="1889992" y="2708920"/>
              <a:chExt cx="2611031" cy="1846317"/>
            </a:xfrm>
          </p:grpSpPr>
          <p:pic>
            <p:nvPicPr>
              <p:cNvPr id="1026" name="Picture 2" descr="D:\강의교안\4장_img\4장_img\ch04-01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89992" y="2708920"/>
                <a:ext cx="2611031" cy="1577498"/>
              </a:xfrm>
              <a:prstGeom prst="rect">
                <a:avLst/>
              </a:prstGeom>
              <a:noFill/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907704" y="4278238"/>
                <a:ext cx="2448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4-1]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삼성 어린이 박물관 ①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554288" y="2708920"/>
              <a:ext cx="2610000" cy="1872208"/>
              <a:chOff x="4554288" y="2708920"/>
              <a:chExt cx="2610000" cy="1872208"/>
            </a:xfrm>
          </p:grpSpPr>
          <p:pic>
            <p:nvPicPr>
              <p:cNvPr id="1027" name="Picture 3" descr="D:\강의교안\4장_img\4장_img\ch04-02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554288" y="2708920"/>
                <a:ext cx="2610000" cy="1576875"/>
              </a:xfrm>
              <a:prstGeom prst="rect">
                <a:avLst/>
              </a:prstGeom>
              <a:noFill/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572166" y="4304129"/>
                <a:ext cx="2448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4-2]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삼성 어린이 박물관 ②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889992" y="4653136"/>
              <a:ext cx="2610000" cy="1872208"/>
              <a:chOff x="1889992" y="4653136"/>
              <a:chExt cx="2610000" cy="1872208"/>
            </a:xfrm>
          </p:grpSpPr>
          <p:pic>
            <p:nvPicPr>
              <p:cNvPr id="1028" name="Picture 4" descr="D:\강의교안\4장_img\4장_img\ch04-03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889992" y="4653136"/>
                <a:ext cx="2610000" cy="1576875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07704" y="6248345"/>
                <a:ext cx="2448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4-3]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삼성 어린이 박물관 ③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4554288" y="4653136"/>
              <a:ext cx="2610000" cy="1872208"/>
              <a:chOff x="4554288" y="4653136"/>
              <a:chExt cx="2610000" cy="1872208"/>
            </a:xfrm>
          </p:grpSpPr>
          <p:pic>
            <p:nvPicPr>
              <p:cNvPr id="1029" name="Picture 5" descr="D:\강의교안\4장_img\4장_img\ch04-04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54288" y="4653136"/>
                <a:ext cx="2610000" cy="1584176"/>
              </a:xfrm>
              <a:prstGeom prst="rect">
                <a:avLst/>
              </a:prstGeom>
              <a:noFill/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4572166" y="6248345"/>
                <a:ext cx="2448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4-4]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삼성 어린이 박물관 ④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연령을 고려하여 기획된 웹 사이트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4-2] </a:t>
            </a:r>
            <a:r>
              <a:rPr lang="ko-KR" altLang="en-US" sz="1500" dirty="0" smtClean="0"/>
              <a:t>하나의 사이트에 여러 </a:t>
            </a:r>
            <a:r>
              <a:rPr lang="ko-KR" altLang="en-US" sz="1500" dirty="0" err="1" smtClean="0"/>
              <a:t>타겟층이</a:t>
            </a:r>
            <a:r>
              <a:rPr lang="ko-KR" altLang="en-US" sz="1500" dirty="0" smtClean="0"/>
              <a:t> 존재하는 웹 사이트</a:t>
            </a:r>
            <a:endParaRPr lang="ko-KR" altLang="en-US" sz="15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395536" y="2276871"/>
            <a:ext cx="8568952" cy="4176465"/>
            <a:chOff x="395536" y="2276871"/>
            <a:chExt cx="8568952" cy="4176465"/>
          </a:xfrm>
        </p:grpSpPr>
        <p:grpSp>
          <p:nvGrpSpPr>
            <p:cNvPr id="31" name="그룹 30"/>
            <p:cNvGrpSpPr/>
            <p:nvPr/>
          </p:nvGrpSpPr>
          <p:grpSpPr>
            <a:xfrm>
              <a:off x="395536" y="2276872"/>
              <a:ext cx="2586037" cy="2077199"/>
              <a:chOff x="395536" y="2276872"/>
              <a:chExt cx="2586037" cy="2077199"/>
            </a:xfrm>
          </p:grpSpPr>
          <p:pic>
            <p:nvPicPr>
              <p:cNvPr id="2050" name="Picture 2" descr="D:\강의교안\4장_img\4장_img\ch04-05.bmp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5536" y="2276872"/>
                <a:ext cx="2586037" cy="1808836"/>
              </a:xfrm>
              <a:prstGeom prst="rect">
                <a:avLst/>
              </a:prstGeom>
              <a:noFill/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832227" y="4077072"/>
                <a:ext cx="17235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4-5]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재미나라 ①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059832" y="2276871"/>
              <a:ext cx="2833327" cy="2077200"/>
              <a:chOff x="3059832" y="2276871"/>
              <a:chExt cx="2833327" cy="2077200"/>
            </a:xfrm>
          </p:grpSpPr>
          <p:pic>
            <p:nvPicPr>
              <p:cNvPr id="2051" name="Picture 3" descr="D:\강의교안\4장_img\4장_img\ch04-06.bm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59832" y="2276871"/>
                <a:ext cx="2833327" cy="1810800"/>
              </a:xfrm>
              <a:prstGeom prst="rect">
                <a:avLst/>
              </a:prstGeom>
              <a:noFill/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3203848" y="4077072"/>
                <a:ext cx="2547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4-6]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재미나라 재미유치원 ②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008506" y="2276872"/>
              <a:ext cx="2955982" cy="2077199"/>
              <a:chOff x="6008506" y="2276872"/>
              <a:chExt cx="2955982" cy="2077199"/>
            </a:xfrm>
          </p:grpSpPr>
          <p:pic>
            <p:nvPicPr>
              <p:cNvPr id="2052" name="Picture 4" descr="D:\강의교안\4장_img\4장_img\ch04-07.bmp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08506" y="2276872"/>
                <a:ext cx="2955982" cy="1810800"/>
              </a:xfrm>
              <a:prstGeom prst="rect">
                <a:avLst/>
              </a:prstGeom>
              <a:noFill/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300192" y="4077072"/>
                <a:ext cx="2393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4-7]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재미나라 탐구나라 ③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510039" y="4365104"/>
              <a:ext cx="2981841" cy="2077199"/>
              <a:chOff x="510039" y="4365104"/>
              <a:chExt cx="2981841" cy="2077199"/>
            </a:xfrm>
          </p:grpSpPr>
          <p:pic>
            <p:nvPicPr>
              <p:cNvPr id="2053" name="Picture 5" descr="D:\강의교안\4장_img\4장_img\ch04-08.bmp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10039" y="4365104"/>
                <a:ext cx="2981841" cy="1810800"/>
              </a:xfrm>
              <a:prstGeom prst="rect">
                <a:avLst/>
              </a:prstGeom>
              <a:noFill/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827584" y="6165304"/>
                <a:ext cx="2393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4-8]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재미나라 동요나라 ④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563888" y="4365104"/>
              <a:ext cx="2393604" cy="2088232"/>
              <a:chOff x="3563888" y="4365104"/>
              <a:chExt cx="2393604" cy="2088232"/>
            </a:xfrm>
          </p:grpSpPr>
          <p:pic>
            <p:nvPicPr>
              <p:cNvPr id="2054" name="Picture 6" descr="D:\강의교안\4장_img\4장_img\ch04-09.bmp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643026" y="4365104"/>
                <a:ext cx="2152494" cy="1810800"/>
              </a:xfrm>
              <a:prstGeom prst="rect">
                <a:avLst/>
              </a:prstGeom>
              <a:noFill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563888" y="6176337"/>
                <a:ext cx="2393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4-9]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재미나라의 </a:t>
                </a:r>
                <a:r>
                  <a:rPr lang="ko-KR" altLang="en-US" sz="1200" b="1" dirty="0" err="1" smtClean="0">
                    <a:latin typeface="+mn-ea"/>
                    <a:ea typeface="+mn-ea"/>
                  </a:rPr>
                  <a:t>부모방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 ⑤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947282" y="4365104"/>
              <a:ext cx="2729174" cy="2088232"/>
              <a:chOff x="5947282" y="4365104"/>
              <a:chExt cx="2729174" cy="2088232"/>
            </a:xfrm>
          </p:grpSpPr>
          <p:pic>
            <p:nvPicPr>
              <p:cNvPr id="2055" name="Picture 7" descr="D:\강의교안\4장_img\4장_img\ch04-10.bmp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947282" y="4365104"/>
                <a:ext cx="2729174" cy="1810800"/>
              </a:xfrm>
              <a:prstGeom prst="rect">
                <a:avLst/>
              </a:prstGeom>
              <a:noFill/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084168" y="6176337"/>
                <a:ext cx="24833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그림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4-10]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재미나라의 </a:t>
                </a:r>
                <a:r>
                  <a:rPr lang="ko-KR" altLang="en-US" sz="1200" b="1" dirty="0" err="1" smtClean="0">
                    <a:latin typeface="+mn-ea"/>
                    <a:ea typeface="+mn-ea"/>
                  </a:rPr>
                  <a:t>부모방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 ⑥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3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연령을 고려하여 기획된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포털 사이트에서는 많은 양의 정보를 제공하기 위해 디자인적인 이미지는 절제해서 사용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4-3] </a:t>
            </a:r>
            <a:r>
              <a:rPr lang="ko-KR" altLang="en-US" sz="1500" dirty="0" smtClean="0"/>
              <a:t>연령에 따른 포털 사이트 인터페이스</a:t>
            </a:r>
            <a:endParaRPr lang="ko-KR" altLang="en-US" sz="15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337444" y="2924944"/>
            <a:ext cx="3328636" cy="3695283"/>
            <a:chOff x="1337444" y="2924944"/>
            <a:chExt cx="3328636" cy="3695283"/>
          </a:xfrm>
        </p:grpSpPr>
        <p:pic>
          <p:nvPicPr>
            <p:cNvPr id="3074" name="Picture 2" descr="D:\강의교안\4장_img\4장_img\ch04-1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7444" y="2924944"/>
              <a:ext cx="3306564" cy="346102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1403648" y="6343228"/>
              <a:ext cx="3262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성인을 타깃으로 한 메인 </a:t>
              </a:r>
              <a:r>
                <a:rPr lang="ko-KR" altLang="en-US" sz="1200" b="1" dirty="0" smtClean="0">
                  <a:latin typeface="+mn-ea"/>
                  <a:ea typeface="+mn-ea"/>
                </a:rPr>
                <a:t>페이지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644008" y="2492896"/>
            <a:ext cx="4086375" cy="4093423"/>
            <a:chOff x="4644008" y="2492896"/>
            <a:chExt cx="4086375" cy="4093423"/>
          </a:xfrm>
        </p:grpSpPr>
        <p:pic>
          <p:nvPicPr>
            <p:cNvPr id="3075" name="Picture 3" descr="D:\강의교안\4장_img\4장_img\ch04-12.bmp"/>
            <p:cNvPicPr>
              <a:picLocks noChangeAspect="1" noChangeArrowheads="1"/>
            </p:cNvPicPr>
            <p:nvPr/>
          </p:nvPicPr>
          <p:blipFill>
            <a:blip r:embed="rId3" cstate="print"/>
            <a:srcRect l="13066" r="12891"/>
            <a:stretch>
              <a:fillRect/>
            </a:stretch>
          </p:blipFill>
          <p:spPr bwMode="auto">
            <a:xfrm>
              <a:off x="5364088" y="2492896"/>
              <a:ext cx="2448272" cy="38164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4644008" y="6309320"/>
              <a:ext cx="4086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어린이를</a:t>
              </a:r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smtClean="0">
                  <a:latin typeface="+mn-ea"/>
                  <a:ea typeface="+mn-ea"/>
                </a:rPr>
                <a:t>타깃으로 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쥬니버의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메인 </a:t>
              </a:r>
              <a:r>
                <a:rPr lang="ko-KR" altLang="en-US" sz="1200" b="1" dirty="0" smtClean="0">
                  <a:latin typeface="+mn-ea"/>
                  <a:ea typeface="+mn-ea"/>
                </a:rPr>
                <a:t>페이지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사용자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3"/>
          </a:xfrm>
        </p:spPr>
        <p:txBody>
          <a:bodyPr/>
          <a:lstStyle/>
          <a:p>
            <a:r>
              <a:rPr lang="ko-KR" altLang="en-US" dirty="0" err="1" smtClean="0"/>
              <a:t>타겟층의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타깃 사용자의 연령을 고려하여 기획된 웹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포털 사이트에서는 많은 양의 정보를 제공하기 위해 디자인적인 이미지는 절제해서 사용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4-3] </a:t>
            </a:r>
            <a:r>
              <a:rPr lang="ko-KR" altLang="en-US" sz="1500" dirty="0" smtClean="0"/>
              <a:t>연령에 따른 포털 사이트 인터페이스</a:t>
            </a:r>
            <a:endParaRPr lang="ko-KR" altLang="en-US" sz="15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403648" y="2880818"/>
            <a:ext cx="3262432" cy="3739409"/>
            <a:chOff x="1403648" y="2880818"/>
            <a:chExt cx="3262432" cy="3739409"/>
          </a:xfrm>
        </p:grpSpPr>
        <p:sp>
          <p:nvSpPr>
            <p:cNvPr id="28" name="TextBox 27"/>
            <p:cNvSpPr txBox="1"/>
            <p:nvPr/>
          </p:nvSpPr>
          <p:spPr>
            <a:xfrm>
              <a:off x="1403648" y="6343228"/>
              <a:ext cx="3262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성인을 타깃으로 한 메인 </a:t>
              </a:r>
              <a:r>
                <a:rPr lang="ko-KR" altLang="en-US" sz="1200" b="1" dirty="0" smtClean="0">
                  <a:latin typeface="+mn-ea"/>
                  <a:ea typeface="+mn-ea"/>
                </a:rPr>
                <a:t>페이지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4098" name="Picture 2" descr="D:\강의교안\4장_img\4장_img\ch04-13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7312" y="2880818"/>
              <a:ext cx="2600672" cy="34285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4644008" y="2766123"/>
            <a:ext cx="4086375" cy="3820196"/>
            <a:chOff x="4644008" y="2766123"/>
            <a:chExt cx="4086375" cy="3820196"/>
          </a:xfrm>
        </p:grpSpPr>
        <p:sp>
          <p:nvSpPr>
            <p:cNvPr id="29" name="TextBox 28"/>
            <p:cNvSpPr txBox="1"/>
            <p:nvPr/>
          </p:nvSpPr>
          <p:spPr>
            <a:xfrm>
              <a:off x="4644008" y="6309320"/>
              <a:ext cx="4086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4-14]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어린이를</a:t>
              </a:r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smtClean="0">
                  <a:latin typeface="+mn-ea"/>
                  <a:ea typeface="+mn-ea"/>
                </a:rPr>
                <a:t>타깃으로 한 꾸러기의 메인 </a:t>
              </a:r>
              <a:r>
                <a:rPr lang="ko-KR" altLang="en-US" sz="1200" b="1" dirty="0" smtClean="0">
                  <a:latin typeface="+mn-ea"/>
                  <a:ea typeface="+mn-ea"/>
                </a:rPr>
                <a:t>페이지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4099" name="Picture 3" descr="D:\강의교안\4장_img\4장_img\ch04-14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096" y="2766123"/>
              <a:ext cx="2808312" cy="34990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7122</TotalTime>
  <Words>2443</Words>
  <Application>Microsoft Office PowerPoint</Application>
  <PresentationFormat>화면 슬라이드 쇼(4:3)</PresentationFormat>
  <Paragraphs>375</Paragraphs>
  <Slides>50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한빛마스터</vt:lpstr>
      <vt:lpstr>웹 사이트 분석</vt:lpstr>
      <vt:lpstr>PowerPoint 프레젠테이션</vt:lpstr>
      <vt:lpstr>목 차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01 사용자 분류</vt:lpstr>
      <vt:lpstr>02 유저 시나리오</vt:lpstr>
      <vt:lpstr>02 유저 시나리오</vt:lpstr>
      <vt:lpstr>02 유저 시나리오</vt:lpstr>
      <vt:lpstr>02 유저 시나리오</vt:lpstr>
      <vt:lpstr>02 유저 시나리오</vt:lpstr>
      <vt:lpstr>02 유저 시나리오</vt:lpstr>
      <vt:lpstr>03 웹 사이트 평가</vt:lpstr>
      <vt:lpstr>03 웹 사이트 평가</vt:lpstr>
      <vt:lpstr>03 웹 사이트 평가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04 벤치마킹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441</cp:revision>
  <dcterms:created xsi:type="dcterms:W3CDTF">1601-01-01T00:00:00Z</dcterms:created>
  <dcterms:modified xsi:type="dcterms:W3CDTF">2012-02-05T15:05:01Z</dcterms:modified>
</cp:coreProperties>
</file>